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9" r:id="rId2"/>
    <p:sldId id="273" r:id="rId3"/>
    <p:sldId id="274" r:id="rId4"/>
    <p:sldId id="256" r:id="rId5"/>
    <p:sldId id="257"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4" r:id="rId47"/>
    <p:sldId id="301" r:id="rId48"/>
    <p:sldId id="302" r:id="rId49"/>
    <p:sldId id="303" r:id="rId50"/>
    <p:sldId id="315" r:id="rId51"/>
    <p:sldId id="305" r:id="rId52"/>
    <p:sldId id="306" r:id="rId53"/>
    <p:sldId id="307" r:id="rId54"/>
    <p:sldId id="308" r:id="rId55"/>
    <p:sldId id="309" r:id="rId56"/>
    <p:sldId id="310" r:id="rId57"/>
    <p:sldId id="311" r:id="rId58"/>
    <p:sldId id="313" r:id="rId59"/>
    <p:sldId id="314" r:id="rId60"/>
    <p:sldId id="316" r:id="rId61"/>
    <p:sldId id="318" r:id="rId62"/>
    <p:sldId id="320" r:id="rId63"/>
    <p:sldId id="319" r:id="rId64"/>
    <p:sldId id="325" r:id="rId65"/>
    <p:sldId id="322" r:id="rId66"/>
    <p:sldId id="326" r:id="rId67"/>
    <p:sldId id="327" r:id="rId68"/>
    <p:sldId id="328" r:id="rId69"/>
    <p:sldId id="323" r:id="rId70"/>
    <p:sldId id="324"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939215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51769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D4122E-BD23-4704-9013-52E6D0AB2724}"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56026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24903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D4122E-BD23-4704-9013-52E6D0AB2724}"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82806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4199555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1687652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433875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3877941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E05C7D-83EE-4972-9EA8-D3671B6968CA}" type="datetimeFigureOut">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454843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3659422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E05C7D-83EE-4972-9EA8-D3671B6968CA}" type="datetimeFigureOut">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13037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E05C7D-83EE-4972-9EA8-D3671B6968CA}" type="datetimeFigureOut">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3052135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E05C7D-83EE-4972-9EA8-D3671B6968CA}" type="datetimeFigureOut">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2466264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779642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E05C7D-83EE-4972-9EA8-D3671B6968CA}" type="datetimeFigureOut">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0D4122E-BD23-4704-9013-52E6D0AB2724}" type="slidenum">
              <a:rPr lang="en-US" smtClean="0"/>
              <a:t>‹#›</a:t>
            </a:fld>
            <a:endParaRPr lang="en-US"/>
          </a:p>
        </p:txBody>
      </p:sp>
    </p:spTree>
    <p:extLst>
      <p:ext uri="{BB962C8B-B14F-4D97-AF65-F5344CB8AC3E}">
        <p14:creationId xmlns:p14="http://schemas.microsoft.com/office/powerpoint/2010/main" val="3450336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2E05C7D-83EE-4972-9EA8-D3671B6968CA}" type="datetimeFigureOut">
              <a:rPr lang="en-US" smtClean="0"/>
              <a:t>6/12/2024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0D4122E-BD23-4704-9013-52E6D0AB2724}" type="slidenum">
              <a:rPr lang="en-US" smtClean="0"/>
              <a:t>‹#›</a:t>
            </a:fld>
            <a:endParaRPr lang="en-US"/>
          </a:p>
        </p:txBody>
      </p:sp>
    </p:spTree>
    <p:extLst>
      <p:ext uri="{BB962C8B-B14F-4D97-AF65-F5344CB8AC3E}">
        <p14:creationId xmlns:p14="http://schemas.microsoft.com/office/powerpoint/2010/main" val="141299258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ftp/arxiv/papers/1409/1409.0829.pdf" TargetMode="External"/><Relationship Id="rId2" Type="http://schemas.openxmlformats.org/officeDocument/2006/relationships/hyperlink" Target="http://www.iaeng.org/publication/WCE2012/WCE2012%20pp53%206-539.pdf" TargetMode="External"/><Relationship Id="rId1" Type="http://schemas.openxmlformats.org/officeDocument/2006/relationships/slideLayout" Target="../slideLayouts/slideLayout2.xml"/><Relationship Id="rId5" Type="http://schemas.openxmlformats.org/officeDocument/2006/relationships/hyperlink" Target="https://en.wikipedia.org/wiki/Homomorphic" TargetMode="External"/><Relationship Id="rId4" Type="http://schemas.openxmlformats.org/officeDocument/2006/relationships/hyperlink" Target="http://www.slideshare.net/iamrandomizer/homomorphic-%20encryption-53238006"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11EB3C-8E7B-A6F9-940E-3D37D69430AF}"/>
              </a:ext>
            </a:extLst>
          </p:cNvPr>
          <p:cNvSpPr>
            <a:spLocks noGrp="1"/>
          </p:cNvSpPr>
          <p:nvPr>
            <p:ph idx="1"/>
          </p:nvPr>
        </p:nvSpPr>
        <p:spPr>
          <a:xfrm>
            <a:off x="1484307" y="2247899"/>
            <a:ext cx="10018713" cy="1895476"/>
          </a:xfrm>
        </p:spPr>
        <p:txBody>
          <a:bodyPr>
            <a:normAutofit fontScale="92500" lnSpcReduction="10000"/>
          </a:bodyPr>
          <a:lstStyle/>
          <a:p>
            <a:pPr algn="ctr"/>
            <a:r>
              <a:rPr lang="en-US" b="1" dirty="0"/>
              <a:t>The Egyptian E-Learning University</a:t>
            </a:r>
            <a:br>
              <a:rPr lang="en-US" b="1" dirty="0"/>
            </a:br>
            <a:r>
              <a:rPr lang="en-US" b="1" dirty="0"/>
              <a:t> Faculty Of Computers And Information Technology </a:t>
            </a:r>
            <a:br>
              <a:rPr lang="en-US" b="1" dirty="0"/>
            </a:br>
            <a:r>
              <a:rPr lang="en-US" b="1" dirty="0"/>
              <a:t>Department Of Information Technology </a:t>
            </a:r>
            <a:br>
              <a:rPr lang="en-US" b="1" dirty="0"/>
            </a:br>
            <a:r>
              <a:rPr lang="en-US" b="1" dirty="0"/>
              <a:t>Final Year Project </a:t>
            </a:r>
            <a:br>
              <a:rPr lang="en-US" b="1" dirty="0"/>
            </a:br>
            <a:r>
              <a:rPr lang="en-US" b="1" dirty="0"/>
              <a:t>Telemedicine Cloud Application Using Homomorphic Encoding </a:t>
            </a:r>
            <a:br>
              <a:rPr lang="en-US" b="1" dirty="0"/>
            </a:br>
            <a:br>
              <a:rPr lang="en-US" b="1" dirty="0"/>
            </a:br>
            <a:endParaRPr lang="en-US" dirty="0"/>
          </a:p>
        </p:txBody>
      </p:sp>
      <p:pic>
        <p:nvPicPr>
          <p:cNvPr id="7" name="Picture 6">
            <a:extLst>
              <a:ext uri="{FF2B5EF4-FFF2-40B4-BE49-F238E27FC236}">
                <a16:creationId xmlns:a16="http://schemas.microsoft.com/office/drawing/2014/main" id="{EB83A61B-2870-83BA-CFF1-7667C55187B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8774" y="-12025"/>
            <a:ext cx="10563225" cy="2247900"/>
          </a:xfrm>
          <a:prstGeom prst="rect">
            <a:avLst/>
          </a:prstGeom>
        </p:spPr>
      </p:pic>
      <p:sp>
        <p:nvSpPr>
          <p:cNvPr id="8" name="TextBox 7">
            <a:extLst>
              <a:ext uri="{FF2B5EF4-FFF2-40B4-BE49-F238E27FC236}">
                <a16:creationId xmlns:a16="http://schemas.microsoft.com/office/drawing/2014/main" id="{342E3BF9-D68F-D938-6E40-33BA68E1290A}"/>
              </a:ext>
            </a:extLst>
          </p:cNvPr>
          <p:cNvSpPr txBox="1"/>
          <p:nvPr/>
        </p:nvSpPr>
        <p:spPr>
          <a:xfrm>
            <a:off x="1257300" y="3714750"/>
            <a:ext cx="10934700" cy="2031325"/>
          </a:xfrm>
          <a:prstGeom prst="rect">
            <a:avLst/>
          </a:prstGeom>
          <a:noFill/>
        </p:spPr>
        <p:txBody>
          <a:bodyPr wrap="square" rtlCol="0">
            <a:spAutoFit/>
          </a:bodyPr>
          <a:lstStyle/>
          <a:p>
            <a:r>
              <a:rPr lang="en-US" b="1" dirty="0"/>
              <a:t>Authors:</a:t>
            </a:r>
            <a:br>
              <a:rPr lang="en-US" dirty="0"/>
            </a:br>
            <a:r>
              <a:rPr lang="en-US" dirty="0"/>
              <a:t>Omar </a:t>
            </a:r>
            <a:r>
              <a:rPr lang="en-US" dirty="0" err="1"/>
              <a:t>Nabih</a:t>
            </a:r>
            <a:r>
              <a:rPr lang="en-US" dirty="0"/>
              <a:t> Ali 20-01252 </a:t>
            </a:r>
            <a:br>
              <a:rPr lang="en-US" dirty="0"/>
            </a:br>
            <a:r>
              <a:rPr lang="en-US" dirty="0"/>
              <a:t>Kareem Saeed Mohamed 20-00808 </a:t>
            </a:r>
            <a:br>
              <a:rPr lang="en-US" dirty="0"/>
            </a:br>
            <a:r>
              <a:rPr lang="en-US" dirty="0"/>
              <a:t>Hazem Medhat Kamel 20-01032 </a:t>
            </a:r>
            <a:br>
              <a:rPr lang="en-US" dirty="0"/>
            </a:br>
            <a:r>
              <a:rPr lang="en-US" dirty="0"/>
              <a:t>Fouad Mohamed Fouad Taha 20-00656 </a:t>
            </a:r>
            <a:br>
              <a:rPr lang="en-US" dirty="0"/>
            </a:br>
            <a:r>
              <a:rPr lang="en-US" dirty="0"/>
              <a:t>Youssef  Yasser  20-01350 </a:t>
            </a:r>
            <a:br>
              <a:rPr lang="en-US" dirty="0"/>
            </a:br>
            <a:r>
              <a:rPr lang="en-US" dirty="0"/>
              <a:t>Hatem </a:t>
            </a:r>
            <a:r>
              <a:rPr lang="en-US" dirty="0" err="1"/>
              <a:t>Rabeeh</a:t>
            </a:r>
            <a:r>
              <a:rPr lang="en-US" dirty="0"/>
              <a:t> </a:t>
            </a:r>
            <a:r>
              <a:rPr lang="en-US" dirty="0" err="1"/>
              <a:t>Aboelftooh</a:t>
            </a:r>
            <a:r>
              <a:rPr lang="en-US" dirty="0"/>
              <a:t>  1900186</a:t>
            </a:r>
          </a:p>
        </p:txBody>
      </p:sp>
      <p:sp>
        <p:nvSpPr>
          <p:cNvPr id="9" name="TextBox 8">
            <a:extLst>
              <a:ext uri="{FF2B5EF4-FFF2-40B4-BE49-F238E27FC236}">
                <a16:creationId xmlns:a16="http://schemas.microsoft.com/office/drawing/2014/main" id="{FCC610AE-D268-17CF-8DA9-3F39B4A3900D}"/>
              </a:ext>
            </a:extLst>
          </p:cNvPr>
          <p:cNvSpPr txBox="1"/>
          <p:nvPr/>
        </p:nvSpPr>
        <p:spPr>
          <a:xfrm>
            <a:off x="4410075" y="5610225"/>
            <a:ext cx="7658100" cy="923330"/>
          </a:xfrm>
          <a:prstGeom prst="rect">
            <a:avLst/>
          </a:prstGeom>
          <a:noFill/>
        </p:spPr>
        <p:txBody>
          <a:bodyPr wrap="square" rtlCol="0">
            <a:spAutoFit/>
          </a:bodyPr>
          <a:lstStyle/>
          <a:p>
            <a:pPr algn="r"/>
            <a:br>
              <a:rPr lang="en-US" dirty="0"/>
            </a:br>
            <a:r>
              <a:rPr lang="en-US" b="1" dirty="0"/>
              <a:t>Supervisors: Prof. </a:t>
            </a:r>
            <a:r>
              <a:rPr lang="en-US" b="1" i="1" dirty="0"/>
              <a:t>Dr</a:t>
            </a:r>
            <a:r>
              <a:rPr lang="en-US" b="1" dirty="0"/>
              <a:t>. </a:t>
            </a:r>
            <a:r>
              <a:rPr lang="en-US" dirty="0"/>
              <a:t>Islam </a:t>
            </a:r>
            <a:r>
              <a:rPr lang="en-US" dirty="0" err="1"/>
              <a:t>Alkabbany</a:t>
            </a:r>
            <a:r>
              <a:rPr lang="en-US" dirty="0"/>
              <a:t> </a:t>
            </a:r>
            <a:br>
              <a:rPr lang="en-US" dirty="0"/>
            </a:br>
            <a:r>
              <a:rPr lang="en-US" dirty="0"/>
              <a:t> </a:t>
            </a:r>
            <a:r>
              <a:rPr lang="en-US" b="1" i="1" dirty="0"/>
              <a:t>Eng</a:t>
            </a:r>
            <a:r>
              <a:rPr lang="en-US" b="1" dirty="0"/>
              <a:t>.</a:t>
            </a:r>
            <a:r>
              <a:rPr lang="en-US" dirty="0"/>
              <a:t> Mohamed Saeed</a:t>
            </a:r>
          </a:p>
        </p:txBody>
      </p:sp>
    </p:spTree>
    <p:extLst>
      <p:ext uri="{BB962C8B-B14F-4D97-AF65-F5344CB8AC3E}">
        <p14:creationId xmlns:p14="http://schemas.microsoft.com/office/powerpoint/2010/main" val="578494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4D8DD-525F-ABA2-0090-96044B6BFB63}"/>
              </a:ext>
            </a:extLst>
          </p:cNvPr>
          <p:cNvSpPr>
            <a:spLocks noGrp="1"/>
          </p:cNvSpPr>
          <p:nvPr>
            <p:ph type="title"/>
          </p:nvPr>
        </p:nvSpPr>
        <p:spPr>
          <a:xfrm>
            <a:off x="1484309" y="295275"/>
            <a:ext cx="10018713" cy="1095375"/>
          </a:xfrm>
        </p:spPr>
        <p:txBody>
          <a:bodyPr/>
          <a:lstStyle/>
          <a:p>
            <a:r>
              <a:rPr lang="en-US" b="1" dirty="0"/>
              <a:t>Problem With Traditional Encryption?</a:t>
            </a:r>
          </a:p>
        </p:txBody>
      </p:sp>
      <p:pic>
        <p:nvPicPr>
          <p:cNvPr id="5" name="Content Placeholder 4" descr="A question mark and a pair of doors">
            <a:extLst>
              <a:ext uri="{FF2B5EF4-FFF2-40B4-BE49-F238E27FC236}">
                <a16:creationId xmlns:a16="http://schemas.microsoft.com/office/drawing/2014/main" id="{29BE9D3B-B8A5-83A6-0814-A9A017C624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6077" y="1514476"/>
            <a:ext cx="7115175" cy="2827088"/>
          </a:xfrm>
        </p:spPr>
      </p:pic>
      <p:sp>
        <p:nvSpPr>
          <p:cNvPr id="6" name="TextBox 5">
            <a:extLst>
              <a:ext uri="{FF2B5EF4-FFF2-40B4-BE49-F238E27FC236}">
                <a16:creationId xmlns:a16="http://schemas.microsoft.com/office/drawing/2014/main" id="{2DFBB906-83A8-B894-13F6-933E1DC56C5F}"/>
              </a:ext>
            </a:extLst>
          </p:cNvPr>
          <p:cNvSpPr txBox="1"/>
          <p:nvPr/>
        </p:nvSpPr>
        <p:spPr>
          <a:xfrm>
            <a:off x="3164676" y="5035033"/>
            <a:ext cx="6657975" cy="830997"/>
          </a:xfrm>
          <a:prstGeom prst="rect">
            <a:avLst/>
          </a:prstGeom>
          <a:noFill/>
        </p:spPr>
        <p:txBody>
          <a:bodyPr wrap="square" rtlCol="0">
            <a:spAutoFit/>
          </a:bodyPr>
          <a:lstStyle/>
          <a:p>
            <a:r>
              <a:rPr lang="en-US" sz="2400" b="0" i="0" dirty="0">
                <a:effectLst/>
                <a:latin typeface="gg sans"/>
              </a:rPr>
              <a:t>What If </a:t>
            </a:r>
            <a:r>
              <a:rPr lang="en-US" sz="2400" b="1" i="0" dirty="0">
                <a:effectLst/>
                <a:latin typeface="gg sans"/>
              </a:rPr>
              <a:t>Party A </a:t>
            </a:r>
            <a:r>
              <a:rPr lang="en-US" sz="2400" b="0" i="0" dirty="0">
                <a:effectLst/>
                <a:latin typeface="gg sans"/>
              </a:rPr>
              <a:t>does not trusts </a:t>
            </a:r>
            <a:r>
              <a:rPr lang="en-US" sz="2400" b="1" i="0" dirty="0">
                <a:effectLst/>
                <a:latin typeface="gg sans"/>
              </a:rPr>
              <a:t>Party B</a:t>
            </a:r>
            <a:r>
              <a:rPr lang="en-US" sz="2400" b="0" i="0" dirty="0">
                <a:effectLst/>
                <a:latin typeface="gg sans"/>
              </a:rPr>
              <a:t>, with its confidential data.</a:t>
            </a:r>
            <a:endParaRPr lang="en-US" sz="2400" dirty="0"/>
          </a:p>
        </p:txBody>
      </p:sp>
    </p:spTree>
    <p:extLst>
      <p:ext uri="{BB962C8B-B14F-4D97-AF65-F5344CB8AC3E}">
        <p14:creationId xmlns:p14="http://schemas.microsoft.com/office/powerpoint/2010/main" val="98170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E539-92A4-CFC4-6F12-162CDFECD805}"/>
              </a:ext>
            </a:extLst>
          </p:cNvPr>
          <p:cNvSpPr>
            <a:spLocks noGrp="1"/>
          </p:cNvSpPr>
          <p:nvPr>
            <p:ph type="title"/>
          </p:nvPr>
        </p:nvSpPr>
        <p:spPr>
          <a:xfrm>
            <a:off x="1484310" y="219075"/>
            <a:ext cx="10018713" cy="1095375"/>
          </a:xfrm>
        </p:spPr>
        <p:txBody>
          <a:bodyPr/>
          <a:lstStyle/>
          <a:p>
            <a:r>
              <a:rPr lang="en-US" b="1" i="0" u="sng" dirty="0">
                <a:effectLst/>
                <a:latin typeface="gg sans"/>
              </a:rPr>
              <a:t>Homomorphic</a:t>
            </a:r>
            <a:endParaRPr lang="en-US" b="1" u="sng" dirty="0"/>
          </a:p>
        </p:txBody>
      </p:sp>
      <p:sp>
        <p:nvSpPr>
          <p:cNvPr id="3" name="Content Placeholder 2">
            <a:extLst>
              <a:ext uri="{FF2B5EF4-FFF2-40B4-BE49-F238E27FC236}">
                <a16:creationId xmlns:a16="http://schemas.microsoft.com/office/drawing/2014/main" id="{67452186-6E2D-9B01-2AF9-9557E8A91549}"/>
              </a:ext>
            </a:extLst>
          </p:cNvPr>
          <p:cNvSpPr>
            <a:spLocks noGrp="1"/>
          </p:cNvSpPr>
          <p:nvPr>
            <p:ph idx="1"/>
          </p:nvPr>
        </p:nvSpPr>
        <p:spPr>
          <a:xfrm>
            <a:off x="1484310" y="2038349"/>
            <a:ext cx="10018713" cy="3124201"/>
          </a:xfrm>
        </p:spPr>
        <p:txBody>
          <a:bodyPr>
            <a:normAutofit/>
          </a:bodyPr>
          <a:lstStyle/>
          <a:p>
            <a:r>
              <a:rPr lang="en-US" sz="2800" b="0" i="0" dirty="0">
                <a:effectLst/>
                <a:latin typeface="gg sans"/>
              </a:rPr>
              <a:t>• Homomorphic (Mathematical Term) describes the transformation of one data set into another while preserving relationships between elements in both sets. </a:t>
            </a:r>
            <a:br>
              <a:rPr lang="en-US" sz="2800" b="0" i="0" dirty="0">
                <a:effectLst/>
                <a:latin typeface="gg sans"/>
              </a:rPr>
            </a:br>
            <a:br>
              <a:rPr lang="en-US" sz="2800" b="0" i="0" dirty="0">
                <a:effectLst/>
                <a:latin typeface="gg sans"/>
              </a:rPr>
            </a:br>
            <a:r>
              <a:rPr lang="en-US" sz="2800" b="0" i="0" dirty="0">
                <a:effectLst/>
                <a:latin typeface="gg sans"/>
              </a:rPr>
              <a:t>• Homomorphic is a Greek word for "same structure"</a:t>
            </a:r>
            <a:endParaRPr lang="en-US" sz="2800" dirty="0"/>
          </a:p>
        </p:txBody>
      </p:sp>
    </p:spTree>
    <p:extLst>
      <p:ext uri="{BB962C8B-B14F-4D97-AF65-F5344CB8AC3E}">
        <p14:creationId xmlns:p14="http://schemas.microsoft.com/office/powerpoint/2010/main" val="390183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B3E2-B89E-2301-D064-D65C703A1A34}"/>
              </a:ext>
            </a:extLst>
          </p:cNvPr>
          <p:cNvSpPr>
            <a:spLocks noGrp="1"/>
          </p:cNvSpPr>
          <p:nvPr>
            <p:ph type="title"/>
          </p:nvPr>
        </p:nvSpPr>
        <p:spPr>
          <a:xfrm>
            <a:off x="1484310" y="371475"/>
            <a:ext cx="10018713" cy="771525"/>
          </a:xfrm>
        </p:spPr>
        <p:txBody>
          <a:bodyPr/>
          <a:lstStyle/>
          <a:p>
            <a:r>
              <a:rPr lang="en-US" b="1" i="0" u="sng" dirty="0">
                <a:effectLst/>
                <a:latin typeface="gg sans"/>
              </a:rPr>
              <a:t>Homomorphic Encryption</a:t>
            </a:r>
            <a:endParaRPr lang="en-US" b="1" u="sng" dirty="0"/>
          </a:p>
        </p:txBody>
      </p:sp>
      <p:sp>
        <p:nvSpPr>
          <p:cNvPr id="3" name="Content Placeholder 2">
            <a:extLst>
              <a:ext uri="{FF2B5EF4-FFF2-40B4-BE49-F238E27FC236}">
                <a16:creationId xmlns:a16="http://schemas.microsoft.com/office/drawing/2014/main" id="{FDC8BA5A-AF13-A035-5B52-C2370622A16F}"/>
              </a:ext>
            </a:extLst>
          </p:cNvPr>
          <p:cNvSpPr>
            <a:spLocks noGrp="1"/>
          </p:cNvSpPr>
          <p:nvPr>
            <p:ph idx="1"/>
          </p:nvPr>
        </p:nvSpPr>
        <p:spPr>
          <a:xfrm>
            <a:off x="1484310" y="1762124"/>
            <a:ext cx="10018713" cy="3124201"/>
          </a:xfrm>
        </p:spPr>
        <p:txBody>
          <a:bodyPr>
            <a:noAutofit/>
          </a:bodyPr>
          <a:lstStyle/>
          <a:p>
            <a:r>
              <a:rPr lang="en-US" sz="2800" b="0" i="0" dirty="0">
                <a:effectLst/>
                <a:latin typeface="gg sans"/>
              </a:rPr>
              <a:t>•</a:t>
            </a:r>
            <a:r>
              <a:rPr lang="en-US" sz="2800" b="0" i="1" dirty="0">
                <a:effectLst/>
                <a:latin typeface="gg sans"/>
              </a:rPr>
              <a:t> Definition</a:t>
            </a:r>
            <a:r>
              <a:rPr lang="en-US" sz="2800" b="0" i="0" dirty="0">
                <a:effectLst/>
                <a:latin typeface="gg sans"/>
              </a:rPr>
              <a:t>: A crypto-system that allows another party to perform operations on cipher text (Encrypted Text) </a:t>
            </a:r>
            <a:r>
              <a:rPr lang="en-US" sz="2800" b="1" i="0" dirty="0">
                <a:effectLst/>
                <a:latin typeface="gg sans"/>
              </a:rPr>
              <a:t>without having knowledge of your secret key/Password.</a:t>
            </a:r>
            <a:br>
              <a:rPr lang="en-US" sz="2800" b="1" i="0" dirty="0">
                <a:effectLst/>
                <a:latin typeface="gg sans"/>
              </a:rPr>
            </a:br>
            <a:br>
              <a:rPr lang="en-US" sz="2800" b="0" i="0" dirty="0">
                <a:effectLst/>
                <a:latin typeface="gg sans"/>
              </a:rPr>
            </a:br>
            <a:r>
              <a:rPr lang="en-US" sz="2800" b="0" i="0" dirty="0">
                <a:effectLst/>
                <a:latin typeface="gg sans"/>
              </a:rPr>
              <a:t>• So if </a:t>
            </a:r>
            <a:r>
              <a:rPr lang="en-US" sz="2800" b="1" i="0" dirty="0">
                <a:effectLst/>
                <a:latin typeface="gg sans"/>
              </a:rPr>
              <a:t>X1</a:t>
            </a:r>
            <a:r>
              <a:rPr lang="en-US" sz="2800" b="0" i="0" dirty="0">
                <a:effectLst/>
                <a:latin typeface="gg sans"/>
              </a:rPr>
              <a:t> and </a:t>
            </a:r>
            <a:r>
              <a:rPr lang="en-US" sz="2800" b="1" i="0" dirty="0">
                <a:effectLst/>
                <a:latin typeface="gg sans"/>
              </a:rPr>
              <a:t>X2</a:t>
            </a:r>
            <a:r>
              <a:rPr lang="en-US" sz="2800" b="0" i="0" dirty="0">
                <a:effectLst/>
                <a:latin typeface="gg sans"/>
              </a:rPr>
              <a:t> are two numbers, </a:t>
            </a:r>
            <a:r>
              <a:rPr lang="en-US" sz="2800" b="1" i="0" dirty="0">
                <a:effectLst/>
                <a:latin typeface="gg sans"/>
              </a:rPr>
              <a:t>E(X1) </a:t>
            </a:r>
            <a:r>
              <a:rPr lang="en-US" sz="2800" b="0" i="0" dirty="0">
                <a:effectLst/>
                <a:latin typeface="gg sans"/>
              </a:rPr>
              <a:t>and </a:t>
            </a:r>
            <a:r>
              <a:rPr lang="en-US" sz="2800" b="1" i="0" dirty="0">
                <a:effectLst/>
                <a:latin typeface="gg sans"/>
              </a:rPr>
              <a:t>E(X2) </a:t>
            </a:r>
            <a:r>
              <a:rPr lang="en-US" sz="2800" b="0" i="0" dirty="0">
                <a:effectLst/>
                <a:latin typeface="gg sans"/>
              </a:rPr>
              <a:t>represents the encryption of these numbers with a secret key, another party would be able to compute </a:t>
            </a:r>
            <a:r>
              <a:rPr lang="en-US" sz="2800" b="1" i="0" dirty="0">
                <a:effectLst/>
                <a:latin typeface="gg sans"/>
              </a:rPr>
              <a:t>E(X1 + X2) </a:t>
            </a:r>
            <a:r>
              <a:rPr lang="en-US" sz="2800" b="0" i="0" dirty="0">
                <a:effectLst/>
                <a:latin typeface="gg sans"/>
              </a:rPr>
              <a:t>or </a:t>
            </a:r>
            <a:r>
              <a:rPr lang="en-US" sz="2800" b="1" i="0" dirty="0">
                <a:effectLst/>
                <a:latin typeface="gg sans"/>
              </a:rPr>
              <a:t>E(X1 * X2) </a:t>
            </a:r>
            <a:r>
              <a:rPr lang="en-US" sz="2800" b="0" i="0" dirty="0">
                <a:effectLst/>
                <a:latin typeface="gg sans"/>
              </a:rPr>
              <a:t>without knowing the secret key.</a:t>
            </a:r>
            <a:endParaRPr lang="en-US" sz="2800" dirty="0"/>
          </a:p>
        </p:txBody>
      </p:sp>
    </p:spTree>
    <p:extLst>
      <p:ext uri="{BB962C8B-B14F-4D97-AF65-F5344CB8AC3E}">
        <p14:creationId xmlns:p14="http://schemas.microsoft.com/office/powerpoint/2010/main" val="604048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4FDE0-4616-99E7-7F72-8F35268C856E}"/>
              </a:ext>
            </a:extLst>
          </p:cNvPr>
          <p:cNvSpPr>
            <a:spLocks noGrp="1"/>
          </p:cNvSpPr>
          <p:nvPr>
            <p:ph type="title"/>
          </p:nvPr>
        </p:nvSpPr>
        <p:spPr>
          <a:xfrm>
            <a:off x="1583703" y="260074"/>
            <a:ext cx="10018713" cy="866775"/>
          </a:xfrm>
        </p:spPr>
        <p:txBody>
          <a:bodyPr/>
          <a:lstStyle/>
          <a:p>
            <a:r>
              <a:rPr lang="en-US" b="1" i="0" u="sng" dirty="0">
                <a:effectLst/>
                <a:latin typeface="gg sans"/>
              </a:rPr>
              <a:t>Homomorphic Encryption</a:t>
            </a:r>
            <a:endParaRPr lang="en-US" dirty="0"/>
          </a:p>
        </p:txBody>
      </p:sp>
      <p:pic>
        <p:nvPicPr>
          <p:cNvPr id="5" name="Content Placeholder 4">
            <a:extLst>
              <a:ext uri="{FF2B5EF4-FFF2-40B4-BE49-F238E27FC236}">
                <a16:creationId xmlns:a16="http://schemas.microsoft.com/office/drawing/2014/main" id="{16923011-CB62-6B65-76F0-AEFC50172FC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514600" y="1360833"/>
            <a:ext cx="8438322" cy="3488634"/>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8C9619C6-EE74-E4E8-18A2-1F6775970084}"/>
              </a:ext>
            </a:extLst>
          </p:cNvPr>
          <p:cNvSpPr txBox="1"/>
          <p:nvPr/>
        </p:nvSpPr>
        <p:spPr>
          <a:xfrm>
            <a:off x="2514600" y="5279785"/>
            <a:ext cx="7702826" cy="830997"/>
          </a:xfrm>
          <a:prstGeom prst="rect">
            <a:avLst/>
          </a:prstGeom>
          <a:noFill/>
        </p:spPr>
        <p:txBody>
          <a:bodyPr wrap="square" rtlCol="0">
            <a:spAutoFit/>
          </a:bodyPr>
          <a:lstStyle/>
          <a:p>
            <a:r>
              <a:rPr lang="en-US" sz="2400" b="1" i="0" dirty="0">
                <a:effectLst/>
                <a:latin typeface="gg sans"/>
              </a:rPr>
              <a:t>Party B </a:t>
            </a:r>
            <a:r>
              <a:rPr lang="en-US" sz="2400" b="0" i="0" dirty="0">
                <a:effectLst/>
                <a:latin typeface="gg sans"/>
              </a:rPr>
              <a:t>does NOT requires the secret key for answering this query from </a:t>
            </a:r>
            <a:r>
              <a:rPr lang="en-US" sz="2400" b="1" i="0" dirty="0">
                <a:effectLst/>
                <a:latin typeface="gg sans"/>
              </a:rPr>
              <a:t>A</a:t>
            </a:r>
            <a:endParaRPr lang="en-US" sz="2400" b="1" dirty="0"/>
          </a:p>
        </p:txBody>
      </p:sp>
    </p:spTree>
    <p:extLst>
      <p:ext uri="{BB962C8B-B14F-4D97-AF65-F5344CB8AC3E}">
        <p14:creationId xmlns:p14="http://schemas.microsoft.com/office/powerpoint/2010/main" val="2342611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2AD55-3458-48E0-E052-C9C2D8FD5638}"/>
              </a:ext>
            </a:extLst>
          </p:cNvPr>
          <p:cNvSpPr>
            <a:spLocks noGrp="1"/>
          </p:cNvSpPr>
          <p:nvPr>
            <p:ph type="title"/>
          </p:nvPr>
        </p:nvSpPr>
        <p:spPr>
          <a:xfrm>
            <a:off x="1608136" y="409575"/>
            <a:ext cx="10018713" cy="657225"/>
          </a:xfrm>
        </p:spPr>
        <p:txBody>
          <a:bodyPr>
            <a:normAutofit/>
          </a:bodyPr>
          <a:lstStyle/>
          <a:p>
            <a:r>
              <a:rPr lang="en-US" b="1" i="0" u="sng" dirty="0">
                <a:effectLst/>
                <a:latin typeface="gg sans"/>
              </a:rPr>
              <a:t>Type of Homomorphic Encryption</a:t>
            </a:r>
            <a:endParaRPr lang="en-US" b="1" u="sng" dirty="0"/>
          </a:p>
        </p:txBody>
      </p:sp>
      <p:sp>
        <p:nvSpPr>
          <p:cNvPr id="13" name="Content Placeholder 12">
            <a:extLst>
              <a:ext uri="{FF2B5EF4-FFF2-40B4-BE49-F238E27FC236}">
                <a16:creationId xmlns:a16="http://schemas.microsoft.com/office/drawing/2014/main" id="{8D82AEB3-6419-C87B-517F-2DB8F709F3BB}"/>
              </a:ext>
            </a:extLst>
          </p:cNvPr>
          <p:cNvSpPr>
            <a:spLocks noGrp="1"/>
          </p:cNvSpPr>
          <p:nvPr>
            <p:ph idx="1"/>
          </p:nvPr>
        </p:nvSpPr>
        <p:spPr>
          <a:xfrm>
            <a:off x="1541460" y="1476374"/>
            <a:ext cx="10018713" cy="3914776"/>
          </a:xfrm>
        </p:spPr>
        <p:txBody>
          <a:bodyPr>
            <a:normAutofit/>
          </a:bodyPr>
          <a:lstStyle/>
          <a:p>
            <a:pPr marL="0" indent="0" algn="l" fontAlgn="base">
              <a:buNone/>
            </a:pPr>
            <a:r>
              <a:rPr lang="en-US" dirty="0">
                <a:latin typeface="inherit"/>
              </a:rPr>
              <a:t>1. </a:t>
            </a:r>
            <a:r>
              <a:rPr lang="en-US" b="1" i="0" dirty="0">
                <a:effectLst/>
                <a:latin typeface="inherit"/>
              </a:rPr>
              <a:t>PHE (Partially Homomorphic Encryption):</a:t>
            </a:r>
          </a:p>
          <a:p>
            <a:pPr marL="0" indent="0" algn="l" fontAlgn="base">
              <a:buNone/>
            </a:pPr>
            <a:r>
              <a:rPr lang="en-US" b="0" i="0" dirty="0">
                <a:effectLst/>
                <a:latin typeface="gg sans"/>
              </a:rPr>
              <a:t>• When You can only perform certain mathematical operations on the cipher text but not others. </a:t>
            </a:r>
            <a:br>
              <a:rPr lang="en-US" b="0" i="0" dirty="0">
                <a:effectLst/>
                <a:latin typeface="gg sans"/>
              </a:rPr>
            </a:br>
            <a:br>
              <a:rPr lang="en-US" b="0" i="0" dirty="0">
                <a:effectLst/>
                <a:latin typeface="gg sans"/>
              </a:rPr>
            </a:br>
            <a:r>
              <a:rPr lang="en-US" b="0" i="0" dirty="0">
                <a:effectLst/>
                <a:latin typeface="gg sans"/>
              </a:rPr>
              <a:t>- Caesar Cipher is Partially Homomorphic With respect to addition. </a:t>
            </a:r>
            <a:br>
              <a:rPr lang="en-US" b="0" i="0" dirty="0">
                <a:effectLst/>
                <a:latin typeface="gg sans"/>
              </a:rPr>
            </a:br>
            <a:r>
              <a:rPr lang="en-US" b="0" i="0" dirty="0">
                <a:effectLst/>
                <a:latin typeface="gg sans"/>
              </a:rPr>
              <a:t>- RSA Cryptosystem is Partially Homomorphic with respect to Multiplication.</a:t>
            </a:r>
            <a:br>
              <a:rPr lang="en-US" b="0" i="0" dirty="0">
                <a:effectLst/>
                <a:latin typeface="gg sans"/>
              </a:rPr>
            </a:br>
            <a:br>
              <a:rPr lang="en-US" b="0" i="0" dirty="0">
                <a:effectLst/>
                <a:latin typeface="gg sans"/>
              </a:rPr>
            </a:br>
            <a:br>
              <a:rPr lang="en-US" b="0" i="0" dirty="0">
                <a:effectLst/>
                <a:latin typeface="gg sans"/>
              </a:rPr>
            </a:br>
            <a:r>
              <a:rPr lang="en-US" b="0" i="0" dirty="0">
                <a:effectLst/>
                <a:latin typeface="gg sans"/>
              </a:rPr>
              <a:t>2.</a:t>
            </a:r>
            <a:r>
              <a:rPr lang="en-US" b="1" i="0" dirty="0">
                <a:effectLst/>
                <a:latin typeface="inherit"/>
              </a:rPr>
              <a:t>FHE (Fully Homomorphic Encryption):</a:t>
            </a:r>
          </a:p>
          <a:p>
            <a:pPr marL="0" indent="0">
              <a:buNone/>
            </a:pPr>
            <a:r>
              <a:rPr lang="en-US" b="0" i="0" dirty="0">
                <a:effectLst/>
                <a:latin typeface="gg sans"/>
              </a:rPr>
              <a:t>• FHE support the homomorphic property for all the mathematical operations you can think of + - / * % &amp; || ^.</a:t>
            </a:r>
            <a:endParaRPr lang="en-US" dirty="0"/>
          </a:p>
        </p:txBody>
      </p:sp>
    </p:spTree>
    <p:extLst>
      <p:ext uri="{BB962C8B-B14F-4D97-AF65-F5344CB8AC3E}">
        <p14:creationId xmlns:p14="http://schemas.microsoft.com/office/powerpoint/2010/main" val="223599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82B3-C41D-8121-6A56-01AFBF9834BA}"/>
              </a:ext>
            </a:extLst>
          </p:cNvPr>
          <p:cNvSpPr>
            <a:spLocks noGrp="1"/>
          </p:cNvSpPr>
          <p:nvPr>
            <p:ph type="title"/>
          </p:nvPr>
        </p:nvSpPr>
        <p:spPr>
          <a:xfrm>
            <a:off x="1484311" y="409575"/>
            <a:ext cx="10018713" cy="657225"/>
          </a:xfrm>
        </p:spPr>
        <p:txBody>
          <a:bodyPr>
            <a:normAutofit/>
          </a:bodyPr>
          <a:lstStyle/>
          <a:p>
            <a:r>
              <a:rPr lang="en-US" b="1" i="0" dirty="0">
                <a:effectLst/>
                <a:latin typeface="gg sans"/>
              </a:rPr>
              <a:t>How It Works !</a:t>
            </a:r>
            <a:endParaRPr lang="en-US" b="1" dirty="0"/>
          </a:p>
        </p:txBody>
      </p:sp>
      <p:sp>
        <p:nvSpPr>
          <p:cNvPr id="3" name="Content Placeholder 2">
            <a:extLst>
              <a:ext uri="{FF2B5EF4-FFF2-40B4-BE49-F238E27FC236}">
                <a16:creationId xmlns:a16="http://schemas.microsoft.com/office/drawing/2014/main" id="{D59E32A1-F5C7-7DD2-88A6-E6C056D99210}"/>
              </a:ext>
            </a:extLst>
          </p:cNvPr>
          <p:cNvSpPr>
            <a:spLocks noGrp="1"/>
          </p:cNvSpPr>
          <p:nvPr>
            <p:ph idx="1"/>
          </p:nvPr>
        </p:nvSpPr>
        <p:spPr>
          <a:xfrm>
            <a:off x="1484311" y="1233486"/>
            <a:ext cx="10018713" cy="5014913"/>
          </a:xfrm>
        </p:spPr>
        <p:txBody>
          <a:bodyPr>
            <a:normAutofit/>
          </a:bodyPr>
          <a:lstStyle/>
          <a:p>
            <a:r>
              <a:rPr lang="en-US" b="0" i="0" dirty="0">
                <a:effectLst/>
                <a:latin typeface="gg sans"/>
              </a:rPr>
              <a:t>• Suppose I have a file with my phone number </a:t>
            </a:r>
            <a:br>
              <a:rPr lang="en-US" b="0" i="0" dirty="0">
                <a:effectLst/>
                <a:latin typeface="gg sans"/>
              </a:rPr>
            </a:br>
            <a:r>
              <a:rPr lang="en-US" b="1" i="0" dirty="0">
                <a:effectLst/>
                <a:latin typeface="gg sans"/>
              </a:rPr>
              <a:t>Message = [9, 0, 2, 6, 7, 2, 8, 1, 6, 8]</a:t>
            </a:r>
            <a:br>
              <a:rPr lang="en-US" b="1" i="0" dirty="0">
                <a:effectLst/>
                <a:latin typeface="gg sans"/>
              </a:rPr>
            </a:br>
            <a:br>
              <a:rPr lang="en-US" b="0" i="0" dirty="0">
                <a:effectLst/>
                <a:latin typeface="gg sans"/>
              </a:rPr>
            </a:br>
            <a:r>
              <a:rPr lang="en-US" b="0" i="0" dirty="0">
                <a:effectLst/>
                <a:latin typeface="gg sans"/>
              </a:rPr>
              <a:t> • And I encrypt it with Caesar cipher* by adding</a:t>
            </a:r>
            <a:r>
              <a:rPr lang="en-US" b="1" i="0" dirty="0">
                <a:effectLst/>
                <a:latin typeface="gg sans"/>
              </a:rPr>
              <a:t> 2 </a:t>
            </a:r>
            <a:r>
              <a:rPr lang="en-US" b="0" i="0" dirty="0">
                <a:effectLst/>
                <a:latin typeface="gg sans"/>
              </a:rPr>
              <a:t>to </a:t>
            </a:r>
            <a:br>
              <a:rPr lang="en-US" b="0" i="0" dirty="0">
                <a:effectLst/>
                <a:latin typeface="gg sans"/>
              </a:rPr>
            </a:br>
            <a:r>
              <a:rPr lang="en-US" b="0" i="0" dirty="0">
                <a:effectLst/>
                <a:latin typeface="gg sans"/>
              </a:rPr>
              <a:t>each digit,  </a:t>
            </a:r>
            <a:r>
              <a:rPr lang="en-US" b="1" i="0" dirty="0">
                <a:effectLst/>
                <a:latin typeface="gg sans"/>
              </a:rPr>
              <a:t>Key = 2</a:t>
            </a:r>
            <a:br>
              <a:rPr lang="en-US" b="0" i="0" dirty="0">
                <a:effectLst/>
                <a:latin typeface="gg sans"/>
              </a:rPr>
            </a:br>
            <a:r>
              <a:rPr lang="en-US" b="1" i="0" dirty="0">
                <a:effectLst/>
                <a:latin typeface="gg sans"/>
              </a:rPr>
              <a:t>Cipher = [11, 2, 4, 8, 9, 4, 10, 3, 8, 10] </a:t>
            </a:r>
            <a:br>
              <a:rPr lang="en-US" b="1" i="0" dirty="0">
                <a:effectLst/>
                <a:latin typeface="gg sans"/>
              </a:rPr>
            </a:br>
            <a:br>
              <a:rPr lang="en-US" b="0" i="0" dirty="0">
                <a:effectLst/>
                <a:latin typeface="gg sans"/>
              </a:rPr>
            </a:br>
            <a:r>
              <a:rPr lang="en-US" b="0" i="0" dirty="0">
                <a:effectLst/>
                <a:latin typeface="gg sans"/>
              </a:rPr>
              <a:t>• Want to </a:t>
            </a:r>
            <a:r>
              <a:rPr lang="en-US" b="1" i="0" dirty="0">
                <a:effectLst/>
                <a:latin typeface="gg sans"/>
              </a:rPr>
              <a:t>find the sum of all the numbers in Message </a:t>
            </a:r>
            <a:br>
              <a:rPr lang="en-US" b="0" i="0" dirty="0">
                <a:effectLst/>
                <a:latin typeface="gg sans"/>
              </a:rPr>
            </a:br>
            <a:r>
              <a:rPr lang="en-US" b="0" i="0" dirty="0">
                <a:effectLst/>
                <a:latin typeface="gg sans"/>
              </a:rPr>
              <a:t>• Sum up all the elements of Cipher and give the </a:t>
            </a:r>
            <a:br>
              <a:rPr lang="en-US" b="0" i="0" dirty="0">
                <a:effectLst/>
                <a:latin typeface="gg sans"/>
              </a:rPr>
            </a:br>
            <a:r>
              <a:rPr lang="en-US" b="0" i="0" dirty="0">
                <a:effectLst/>
                <a:latin typeface="gg sans"/>
              </a:rPr>
              <a:t>             encrypted result. </a:t>
            </a:r>
            <a:r>
              <a:rPr lang="en-US" b="1" i="0" dirty="0">
                <a:effectLst/>
                <a:latin typeface="gg sans"/>
              </a:rPr>
              <a:t>Summation(Cipher) = 69 </a:t>
            </a:r>
            <a:br>
              <a:rPr lang="en-US" b="0" i="0" dirty="0">
                <a:effectLst/>
                <a:latin typeface="gg sans"/>
              </a:rPr>
            </a:br>
            <a:r>
              <a:rPr lang="en-US" b="1" i="0" dirty="0">
                <a:effectLst/>
                <a:latin typeface="gg sans"/>
              </a:rPr>
              <a:t>• Summation(Message) = 49 </a:t>
            </a:r>
            <a:br>
              <a:rPr lang="en-US" b="1" i="0" dirty="0">
                <a:effectLst/>
                <a:latin typeface="gg sans"/>
              </a:rPr>
            </a:br>
            <a:r>
              <a:rPr lang="en-US" b="1" i="0" dirty="0">
                <a:effectLst/>
                <a:latin typeface="gg sans"/>
              </a:rPr>
              <a:t>• Remove Encryption on Summation(Cipher) </a:t>
            </a:r>
            <a:br>
              <a:rPr lang="en-US" b="1" i="0" dirty="0">
                <a:effectLst/>
                <a:latin typeface="gg sans"/>
              </a:rPr>
            </a:br>
            <a:r>
              <a:rPr lang="en-US" b="1" i="0" dirty="0">
                <a:effectLst/>
                <a:latin typeface="gg sans"/>
              </a:rPr>
              <a:t>= 69- 10*2 </a:t>
            </a:r>
            <a:br>
              <a:rPr lang="en-US" b="1" i="0" dirty="0">
                <a:effectLst/>
                <a:latin typeface="gg sans"/>
              </a:rPr>
            </a:br>
            <a:r>
              <a:rPr lang="en-US" b="1" i="0" dirty="0">
                <a:effectLst/>
                <a:latin typeface="gg sans"/>
              </a:rPr>
              <a:t>• = 49 (</a:t>
            </a:r>
            <a:r>
              <a:rPr lang="en-US" b="1" i="0" dirty="0">
                <a:solidFill>
                  <a:srgbClr val="00B050"/>
                </a:solidFill>
                <a:effectLst/>
                <a:latin typeface="gg sans"/>
              </a:rPr>
              <a:t>Result</a:t>
            </a:r>
            <a:r>
              <a:rPr lang="en-US" b="1" i="0" dirty="0">
                <a:effectLst/>
                <a:latin typeface="gg sans"/>
              </a:rPr>
              <a:t>)</a:t>
            </a:r>
            <a:endParaRPr lang="en-US" b="1" dirty="0"/>
          </a:p>
        </p:txBody>
      </p:sp>
    </p:spTree>
    <p:extLst>
      <p:ext uri="{BB962C8B-B14F-4D97-AF65-F5344CB8AC3E}">
        <p14:creationId xmlns:p14="http://schemas.microsoft.com/office/powerpoint/2010/main" val="348584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52B6-0971-6A5D-DAF8-C99084006AC6}"/>
              </a:ext>
            </a:extLst>
          </p:cNvPr>
          <p:cNvSpPr>
            <a:spLocks noGrp="1"/>
          </p:cNvSpPr>
          <p:nvPr>
            <p:ph type="title"/>
          </p:nvPr>
        </p:nvSpPr>
        <p:spPr>
          <a:xfrm>
            <a:off x="1484312" y="235505"/>
            <a:ext cx="10018713" cy="602695"/>
          </a:xfrm>
        </p:spPr>
        <p:txBody>
          <a:bodyPr>
            <a:normAutofit fontScale="90000"/>
          </a:bodyPr>
          <a:lstStyle/>
          <a:p>
            <a:r>
              <a:rPr lang="en-US" b="1" i="0" dirty="0">
                <a:effectLst/>
                <a:latin typeface="gg sans"/>
              </a:rPr>
              <a:t>How It Works !</a:t>
            </a:r>
            <a:endParaRPr lang="en-US" b="1" dirty="0"/>
          </a:p>
        </p:txBody>
      </p:sp>
      <p:pic>
        <p:nvPicPr>
          <p:cNvPr id="6" name="Content Placeholder 5" descr="A diagram of a mathematical equation&#10;&#10;Description automatically generated">
            <a:extLst>
              <a:ext uri="{FF2B5EF4-FFF2-40B4-BE49-F238E27FC236}">
                <a16:creationId xmlns:a16="http://schemas.microsoft.com/office/drawing/2014/main" id="{E56601F2-5EAE-46A6-764C-85EBBF870F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9825" y="1234561"/>
            <a:ext cx="8010525" cy="4185392"/>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F3ACEE5E-3C58-0411-12A5-837EE6A191FB}"/>
              </a:ext>
            </a:extLst>
          </p:cNvPr>
          <p:cNvSpPr txBox="1"/>
          <p:nvPr/>
        </p:nvSpPr>
        <p:spPr>
          <a:xfrm>
            <a:off x="3862387" y="5631648"/>
            <a:ext cx="7267575" cy="369332"/>
          </a:xfrm>
          <a:prstGeom prst="rect">
            <a:avLst/>
          </a:prstGeom>
          <a:noFill/>
        </p:spPr>
        <p:txBody>
          <a:bodyPr wrap="square" rtlCol="0">
            <a:spAutoFit/>
          </a:bodyPr>
          <a:lstStyle/>
          <a:p>
            <a:r>
              <a:rPr lang="en-US" b="1" i="0" dirty="0">
                <a:effectLst/>
                <a:latin typeface="gg sans"/>
              </a:rPr>
              <a:t>A rudimentary Homomorphic cryptosystem</a:t>
            </a:r>
            <a:endParaRPr lang="en-US" b="1" dirty="0"/>
          </a:p>
        </p:txBody>
      </p:sp>
    </p:spTree>
    <p:extLst>
      <p:ext uri="{BB962C8B-B14F-4D97-AF65-F5344CB8AC3E}">
        <p14:creationId xmlns:p14="http://schemas.microsoft.com/office/powerpoint/2010/main" val="265573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8FE16-F494-3A27-9B75-288562E6BAF4}"/>
              </a:ext>
            </a:extLst>
          </p:cNvPr>
          <p:cNvSpPr>
            <a:spLocks noGrp="1"/>
          </p:cNvSpPr>
          <p:nvPr>
            <p:ph type="title"/>
          </p:nvPr>
        </p:nvSpPr>
        <p:spPr>
          <a:xfrm>
            <a:off x="1484310" y="276226"/>
            <a:ext cx="10018713" cy="533399"/>
          </a:xfrm>
        </p:spPr>
        <p:txBody>
          <a:bodyPr>
            <a:normAutofit fontScale="90000"/>
          </a:bodyPr>
          <a:lstStyle/>
          <a:p>
            <a:r>
              <a:rPr lang="en-US" b="0" i="0" dirty="0">
                <a:effectLst/>
                <a:latin typeface="gg sans"/>
              </a:rPr>
              <a:t>How It Works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DABCE7A-7E99-6618-414B-6979D1B4BCCF}"/>
                  </a:ext>
                </a:extLst>
              </p:cNvPr>
              <p:cNvSpPr>
                <a:spLocks noGrp="1"/>
              </p:cNvSpPr>
              <p:nvPr>
                <p:ph idx="1"/>
              </p:nvPr>
            </p:nvSpPr>
            <p:spPr>
              <a:xfrm>
                <a:off x="1484309" y="1066799"/>
                <a:ext cx="10018713" cy="4524375"/>
              </a:xfrm>
            </p:spPr>
            <p:txBody>
              <a:bodyPr>
                <a:normAutofit lnSpcReduction="10000"/>
              </a:bodyPr>
              <a:lstStyle/>
              <a:p>
                <a:pPr algn="ctr"/>
                <a:r>
                  <a:rPr lang="en-US" sz="2800" b="0" i="0" dirty="0">
                    <a:effectLst/>
                    <a:latin typeface="gg sans"/>
                  </a:rPr>
                  <a:t>• </a:t>
                </a:r>
                <a:r>
                  <a:rPr lang="en-US" sz="2800" b="1" i="0" dirty="0">
                    <a:effectLst/>
                    <a:latin typeface="gg sans"/>
                  </a:rPr>
                  <a:t>RSA Cryptosystem</a:t>
                </a:r>
                <a:r>
                  <a:rPr lang="en-US" sz="2800" b="0" i="0" dirty="0">
                    <a:effectLst/>
                    <a:latin typeface="gg sans"/>
                  </a:rPr>
                  <a:t>: basic RSA scheme is partially Homomorphic, it allows multiplication but not addition on cipher text. </a:t>
                </a:r>
                <a:br>
                  <a:rPr lang="en-US" sz="2800" b="0" i="0" dirty="0">
                    <a:effectLst/>
                    <a:latin typeface="gg sans"/>
                  </a:rPr>
                </a:br>
                <a:br>
                  <a:rPr lang="en-US" sz="2800" b="0" i="0" dirty="0">
                    <a:effectLst/>
                    <a:latin typeface="gg sans"/>
                  </a:rPr>
                </a:br>
                <a:r>
                  <a:rPr lang="en-US" sz="2800" b="0" i="0" dirty="0">
                    <a:effectLst/>
                    <a:latin typeface="gg sans"/>
                  </a:rPr>
                  <a:t>• If we denote encrypted form of message x as</a:t>
                </a:r>
                <a:r>
                  <a:rPr lang="en-US" sz="1800" dirty="0">
                    <a:effectLst/>
                    <a:ea typeface="Aptos" panose="020B0004020202020204" pitchFamily="34" charset="0"/>
                    <a:cs typeface="Arial" panose="020B0604020202020204" pitchFamily="34" charset="0"/>
                  </a:rPr>
                  <a:t> </a:t>
                </a:r>
                <a14:m>
                  <m:oMath xmlns:m="http://schemas.openxmlformats.org/officeDocument/2006/math">
                    <m:r>
                      <a:rPr lang="en-US" sz="2800" b="1" i="1">
                        <a:effectLst/>
                        <a:latin typeface="Cambria Math" panose="02040503050406030204" pitchFamily="18" charset="0"/>
                        <a:ea typeface="Aptos" panose="020B0004020202020204" pitchFamily="34" charset="0"/>
                        <a:cs typeface="Arial" panose="020B0604020202020204" pitchFamily="34" charset="0"/>
                      </a:rPr>
                      <m:t>𝜺</m:t>
                    </m:r>
                    <m:d>
                      <m:dPr>
                        <m:ctrlPr>
                          <a:rPr lang="en-US" sz="2800" b="1" i="1">
                            <a:effectLst/>
                            <a:latin typeface="Cambria Math" panose="02040503050406030204" pitchFamily="18" charset="0"/>
                          </a:rPr>
                        </m:ctrlPr>
                      </m:dPr>
                      <m:e>
                        <m:r>
                          <a:rPr lang="en-US" sz="2800" b="1" i="1">
                            <a:effectLst/>
                            <a:latin typeface="Cambria Math" panose="02040503050406030204" pitchFamily="18" charset="0"/>
                            <a:ea typeface="Aptos" panose="020B0004020202020204" pitchFamily="34" charset="0"/>
                            <a:cs typeface="Arial" panose="020B0604020202020204" pitchFamily="34" charset="0"/>
                          </a:rPr>
                          <m:t>𝒙</m:t>
                        </m:r>
                      </m:e>
                    </m:d>
                  </m:oMath>
                </a14:m>
                <a:br>
                  <a:rPr lang="en-US" sz="2800" b="0" i="0" dirty="0">
                    <a:effectLst/>
                    <a:latin typeface="gg sans"/>
                  </a:rPr>
                </a:br>
                <a:r>
                  <a:rPr lang="en-US" sz="2800" b="0" i="0" dirty="0">
                    <a:effectLst/>
                    <a:latin typeface="gg sans"/>
                  </a:rPr>
                  <a:t>• Then with encryption key pair (m, e) and encrypted message is </a:t>
                </a:r>
                <a14:m>
                  <m:oMath xmlns:m="http://schemas.openxmlformats.org/officeDocument/2006/math">
                    <m:r>
                      <a:rPr lang="en-US" sz="2800" b="1" i="1">
                        <a:latin typeface="Cambria Math" panose="02040503050406030204" pitchFamily="18" charset="0"/>
                      </a:rPr>
                      <m:t>𝜺</m:t>
                    </m:r>
                    <m:d>
                      <m:dPr>
                        <m:ctrlPr>
                          <a:rPr lang="en-US" sz="2800" b="1" i="1">
                            <a:latin typeface="Cambria Math" panose="02040503050406030204" pitchFamily="18" charset="0"/>
                          </a:rPr>
                        </m:ctrlPr>
                      </m:dPr>
                      <m:e>
                        <m:r>
                          <a:rPr lang="en-US" sz="2800" b="1" i="1">
                            <a:latin typeface="Cambria Math" panose="02040503050406030204" pitchFamily="18" charset="0"/>
                          </a:rPr>
                          <m:t>𝒙</m:t>
                        </m:r>
                      </m:e>
                    </m:d>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𝒙</m:t>
                        </m:r>
                      </m:e>
                      <m:sup>
                        <m:r>
                          <a:rPr lang="en-US" sz="2800" b="1" i="1">
                            <a:latin typeface="Cambria Math" panose="02040503050406030204" pitchFamily="18" charset="0"/>
                          </a:rPr>
                          <m:t>ⅇ</m:t>
                        </m:r>
                      </m:sup>
                    </m:sSup>
                    <m:func>
                      <m:funcPr>
                        <m:ctrlPr>
                          <a:rPr lang="en-US" sz="2800" b="1" i="1">
                            <a:latin typeface="Cambria Math" panose="02040503050406030204" pitchFamily="18" charset="0"/>
                          </a:rPr>
                        </m:ctrlPr>
                      </m:funcPr>
                      <m:fName>
                        <m:r>
                          <a:rPr lang="en-US" sz="2800" b="1" i="1">
                            <a:latin typeface="Cambria Math" panose="02040503050406030204" pitchFamily="18" charset="0"/>
                          </a:rPr>
                          <m:t>𝒎𝒐𝒅</m:t>
                        </m:r>
                      </m:fName>
                      <m:e>
                        <m:r>
                          <a:rPr lang="en-US" sz="2800" b="1" i="1">
                            <a:latin typeface="Cambria Math" panose="02040503050406030204" pitchFamily="18" charset="0"/>
                          </a:rPr>
                          <m:t>𝒎</m:t>
                        </m:r>
                      </m:e>
                    </m:func>
                  </m:oMath>
                </a14:m>
                <a:br>
                  <a:rPr lang="en-US" sz="2800" b="0" i="0" dirty="0">
                    <a:effectLst/>
                    <a:latin typeface="gg sans"/>
                  </a:rPr>
                </a:br>
                <a:br>
                  <a:rPr lang="en-US" sz="2800" b="0" i="0" dirty="0">
                    <a:effectLst/>
                    <a:latin typeface="gg sans"/>
                  </a:rPr>
                </a:br>
                <a:br>
                  <a:rPr lang="en-US" sz="2800" b="0" i="0" dirty="0">
                    <a:effectLst/>
                    <a:latin typeface="gg sans"/>
                  </a:rPr>
                </a:br>
                <a:r>
                  <a:rPr lang="en-US" sz="2800" b="0" i="0" dirty="0">
                    <a:effectLst/>
                    <a:latin typeface="gg sans"/>
                  </a:rPr>
                  <a:t>                   Then this property proves RSA is partially     Homomorphic </a:t>
                </a:r>
                <a:br>
                  <a:rPr lang="en-US" sz="2800" b="0" i="0" dirty="0">
                    <a:effectLst/>
                    <a:latin typeface="gg sans"/>
                  </a:rPr>
                </a:br>
                <a14:m>
                  <m:oMath xmlns:m="http://schemas.openxmlformats.org/officeDocument/2006/math">
                    <m:r>
                      <a:rPr lang="en-US" sz="2800" b="1" i="1">
                        <a:latin typeface="Cambria Math" panose="02040503050406030204" pitchFamily="18" charset="0"/>
                      </a:rPr>
                      <m:t>𝜺</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𝟏</m:t>
                            </m:r>
                          </m:sub>
                        </m:sSub>
                      </m:e>
                    </m:d>
                    <m:r>
                      <a:rPr lang="en-US" sz="2800" b="1" i="1">
                        <a:latin typeface="Cambria Math" panose="02040503050406030204" pitchFamily="18" charset="0"/>
                      </a:rPr>
                      <m:t>⋅</m:t>
                    </m:r>
                    <m:r>
                      <a:rPr lang="en-US" sz="2800" b="1" i="1">
                        <a:latin typeface="Cambria Math" panose="02040503050406030204" pitchFamily="18" charset="0"/>
                      </a:rPr>
                      <m:t>𝜺</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𝟐</m:t>
                            </m:r>
                          </m:sub>
                        </m:sSub>
                      </m:e>
                    </m:d>
                    <m:r>
                      <a:rPr lang="en-US" sz="2800" b="1" i="1">
                        <a:latin typeface="Cambria Math" panose="02040503050406030204" pitchFamily="18" charset="0"/>
                      </a:rPr>
                      <m:t>=</m:t>
                    </m:r>
                    <m:sSubSup>
                      <m:sSubSupPr>
                        <m:ctrlPr>
                          <a:rPr lang="en-US" sz="2800" b="1" i="1">
                            <a:latin typeface="Cambria Math" panose="02040503050406030204" pitchFamily="18" charset="0"/>
                          </a:rPr>
                        </m:ctrlPr>
                      </m:sSubSupPr>
                      <m:e>
                        <m:r>
                          <a:rPr lang="en-US" sz="2800" b="1" i="1">
                            <a:latin typeface="Cambria Math" panose="02040503050406030204" pitchFamily="18" charset="0"/>
                          </a:rPr>
                          <m:t>𝒙</m:t>
                        </m:r>
                      </m:e>
                      <m:sub>
                        <m:r>
                          <a:rPr lang="en-US" sz="2800" b="1" i="1">
                            <a:latin typeface="Cambria Math" panose="02040503050406030204" pitchFamily="18" charset="0"/>
                          </a:rPr>
                          <m:t>𝟏</m:t>
                        </m:r>
                      </m:sub>
                      <m:sup>
                        <m:r>
                          <a:rPr lang="en-US" sz="2800" b="1" i="1">
                            <a:latin typeface="Cambria Math" panose="02040503050406030204" pitchFamily="18" charset="0"/>
                          </a:rPr>
                          <m:t>𝒆</m:t>
                        </m:r>
                      </m:sup>
                    </m:sSubSup>
                    <m:sSubSup>
                      <m:sSubSupPr>
                        <m:ctrlPr>
                          <a:rPr lang="en-US" sz="2800" b="1" i="1">
                            <a:latin typeface="Cambria Math" panose="02040503050406030204" pitchFamily="18" charset="0"/>
                          </a:rPr>
                        </m:ctrlPr>
                      </m:sSubSupPr>
                      <m:e>
                        <m:r>
                          <a:rPr lang="en-US" sz="2800" b="1" i="1">
                            <a:latin typeface="Cambria Math" panose="02040503050406030204" pitchFamily="18" charset="0"/>
                          </a:rPr>
                          <m:t>𝒙</m:t>
                        </m:r>
                      </m:e>
                      <m:sub>
                        <m:r>
                          <a:rPr lang="en-US" sz="2800" b="1" i="1">
                            <a:latin typeface="Cambria Math" panose="02040503050406030204" pitchFamily="18" charset="0"/>
                          </a:rPr>
                          <m:t>𝟐</m:t>
                        </m:r>
                      </m:sub>
                      <m:sup>
                        <m:r>
                          <a:rPr lang="en-US" sz="2800" b="1" i="1">
                            <a:latin typeface="Cambria Math" panose="02040503050406030204" pitchFamily="18" charset="0"/>
                          </a:rPr>
                          <m:t>𝒆</m:t>
                        </m:r>
                      </m:sup>
                    </m:sSubSup>
                    <m:func>
                      <m:funcPr>
                        <m:ctrlPr>
                          <a:rPr lang="en-US" sz="2800" b="1" i="1">
                            <a:latin typeface="Cambria Math" panose="02040503050406030204" pitchFamily="18" charset="0"/>
                          </a:rPr>
                        </m:ctrlPr>
                      </m:funcPr>
                      <m:fName>
                        <m:r>
                          <a:rPr lang="en-US" sz="2800" b="1" i="1">
                            <a:latin typeface="Cambria Math" panose="02040503050406030204" pitchFamily="18" charset="0"/>
                          </a:rPr>
                          <m:t>𝒎𝒐𝒅</m:t>
                        </m:r>
                      </m:fName>
                      <m:e>
                        <m:r>
                          <a:rPr lang="en-US" sz="2800" b="1" i="1">
                            <a:latin typeface="Cambria Math" panose="02040503050406030204" pitchFamily="18" charset="0"/>
                          </a:rPr>
                          <m:t>𝒎</m:t>
                        </m:r>
                      </m:e>
                    </m:func>
                    <m:r>
                      <a:rPr lang="en-US" sz="2800" b="1" i="1">
                        <a:latin typeface="Cambria Math" panose="02040503050406030204" pitchFamily="18" charset="0"/>
                      </a:rPr>
                      <m:t>=</m:t>
                    </m:r>
                    <m:sSup>
                      <m:sSupPr>
                        <m:ctrlPr>
                          <a:rPr lang="en-US" sz="2800" b="1" i="1">
                            <a:latin typeface="Cambria Math" panose="02040503050406030204" pitchFamily="18" charset="0"/>
                          </a:rPr>
                        </m:ctrlPr>
                      </m:sSupPr>
                      <m:e>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𝟏</m:t>
                                </m:r>
                              </m:sub>
                            </m:sSub>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𝟐</m:t>
                                </m:r>
                              </m:sub>
                            </m:sSub>
                          </m:e>
                        </m:d>
                      </m:e>
                      <m:sup>
                        <m:r>
                          <a:rPr lang="en-US" sz="2800" b="1" i="1">
                            <a:latin typeface="Cambria Math" panose="02040503050406030204" pitchFamily="18" charset="0"/>
                          </a:rPr>
                          <m:t>ⅇ</m:t>
                        </m:r>
                      </m:sup>
                    </m:sSup>
                    <m:func>
                      <m:funcPr>
                        <m:ctrlPr>
                          <a:rPr lang="en-US" sz="2800" b="1" i="1">
                            <a:latin typeface="Cambria Math" panose="02040503050406030204" pitchFamily="18" charset="0"/>
                          </a:rPr>
                        </m:ctrlPr>
                      </m:funcPr>
                      <m:fName>
                        <m:r>
                          <a:rPr lang="en-US" sz="2800" b="1" i="1">
                            <a:latin typeface="Cambria Math" panose="02040503050406030204" pitchFamily="18" charset="0"/>
                          </a:rPr>
                          <m:t>𝒎𝒐𝒅</m:t>
                        </m:r>
                      </m:fName>
                      <m:e>
                        <m:r>
                          <a:rPr lang="en-US" sz="2800" b="1" i="1">
                            <a:latin typeface="Cambria Math" panose="02040503050406030204" pitchFamily="18" charset="0"/>
                          </a:rPr>
                          <m:t>𝒎</m:t>
                        </m:r>
                      </m:e>
                    </m:func>
                    <m:r>
                      <a:rPr lang="en-US" sz="2800" b="1" i="1">
                        <a:latin typeface="Cambria Math" panose="02040503050406030204" pitchFamily="18" charset="0"/>
                      </a:rPr>
                      <m:t>=</m:t>
                    </m:r>
                    <m:r>
                      <a:rPr lang="en-US" sz="2800" b="1" i="1">
                        <a:latin typeface="Cambria Math" panose="02040503050406030204" pitchFamily="18" charset="0"/>
                      </a:rPr>
                      <m:t>𝜺</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𝒙</m:t>
                            </m:r>
                          </m:e>
                          <m:sub>
                            <m:r>
                              <a:rPr lang="en-US" sz="2800" b="1" i="1">
                                <a:latin typeface="Cambria Math" panose="02040503050406030204" pitchFamily="18" charset="0"/>
                              </a:rPr>
                              <m:t>𝟐</m:t>
                            </m:r>
                          </m:sub>
                        </m:sSub>
                      </m:e>
                    </m:d>
                  </m:oMath>
                </a14:m>
                <a:endParaRPr lang="en-US" sz="2800" b="1" dirty="0"/>
              </a:p>
            </p:txBody>
          </p:sp>
        </mc:Choice>
        <mc:Fallback xmlns="">
          <p:sp>
            <p:nvSpPr>
              <p:cNvPr id="3" name="Content Placeholder 2">
                <a:extLst>
                  <a:ext uri="{FF2B5EF4-FFF2-40B4-BE49-F238E27FC236}">
                    <a16:creationId xmlns:a16="http://schemas.microsoft.com/office/drawing/2014/main" id="{6DABCE7A-7E99-6618-414B-6979D1B4BCCF}"/>
                  </a:ext>
                </a:extLst>
              </p:cNvPr>
              <p:cNvSpPr>
                <a:spLocks noGrp="1" noRot="1" noChangeAspect="1" noMove="1" noResize="1" noEditPoints="1" noAdjustHandles="1" noChangeArrowheads="1" noChangeShapeType="1" noTextEdit="1"/>
              </p:cNvSpPr>
              <p:nvPr>
                <p:ph idx="1"/>
              </p:nvPr>
            </p:nvSpPr>
            <p:spPr>
              <a:xfrm>
                <a:off x="1484309" y="1066799"/>
                <a:ext cx="10018713" cy="4524375"/>
              </a:xfrm>
              <a:blipFill>
                <a:blip r:embed="rId2"/>
                <a:stretch>
                  <a:fillRect l="-1338" t="-4717" r="-912"/>
                </a:stretch>
              </a:blipFill>
            </p:spPr>
            <p:txBody>
              <a:bodyPr/>
              <a:lstStyle/>
              <a:p>
                <a:r>
                  <a:rPr lang="en-US">
                    <a:noFill/>
                  </a:rPr>
                  <a:t> </a:t>
                </a:r>
              </a:p>
            </p:txBody>
          </p:sp>
        </mc:Fallback>
      </mc:AlternateContent>
    </p:spTree>
    <p:extLst>
      <p:ext uri="{BB962C8B-B14F-4D97-AF65-F5344CB8AC3E}">
        <p14:creationId xmlns:p14="http://schemas.microsoft.com/office/powerpoint/2010/main" val="4245905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B0C6A-0FD3-29C4-9474-E0A6B25A7BA1}"/>
              </a:ext>
            </a:extLst>
          </p:cNvPr>
          <p:cNvSpPr>
            <a:spLocks noGrp="1"/>
          </p:cNvSpPr>
          <p:nvPr>
            <p:ph type="title"/>
          </p:nvPr>
        </p:nvSpPr>
        <p:spPr>
          <a:xfrm>
            <a:off x="1484310" y="190501"/>
            <a:ext cx="10018713" cy="962025"/>
          </a:xfrm>
        </p:spPr>
        <p:txBody>
          <a:bodyPr>
            <a:normAutofit/>
          </a:bodyPr>
          <a:lstStyle/>
          <a:p>
            <a:r>
              <a:rPr lang="en-US" sz="4800" b="1" u="sng" dirty="0"/>
              <a:t>Applications</a:t>
            </a:r>
          </a:p>
        </p:txBody>
      </p:sp>
      <p:pic>
        <p:nvPicPr>
          <p:cNvPr id="7" name="Content Placeholder 6" descr="A computer screen with text and a diagram">
            <a:extLst>
              <a:ext uri="{FF2B5EF4-FFF2-40B4-BE49-F238E27FC236}">
                <a16:creationId xmlns:a16="http://schemas.microsoft.com/office/drawing/2014/main" id="{AC21245B-30FD-F3F2-9323-6B1338D721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0698" y="3283521"/>
            <a:ext cx="4732430" cy="1478408"/>
          </a:xfrm>
          <a:prstGeom prst="rect">
            <a:avLst/>
          </a:prstGeom>
          <a:ln>
            <a:noFill/>
          </a:ln>
          <a:effectLst>
            <a:outerShdw blurRad="190500" algn="tl" rotWithShape="0">
              <a:srgbClr val="000000">
                <a:alpha val="70000"/>
              </a:srgbClr>
            </a:outerShdw>
          </a:effectLst>
        </p:spPr>
      </p:pic>
      <p:sp>
        <p:nvSpPr>
          <p:cNvPr id="5" name="TextBox 4">
            <a:extLst>
              <a:ext uri="{FF2B5EF4-FFF2-40B4-BE49-F238E27FC236}">
                <a16:creationId xmlns:a16="http://schemas.microsoft.com/office/drawing/2014/main" id="{2D5120A1-8CC4-4304-81E6-6BC7BB49CA66}"/>
              </a:ext>
            </a:extLst>
          </p:cNvPr>
          <p:cNvSpPr txBox="1"/>
          <p:nvPr/>
        </p:nvSpPr>
        <p:spPr>
          <a:xfrm>
            <a:off x="1981200" y="1152526"/>
            <a:ext cx="8477250" cy="1938992"/>
          </a:xfrm>
          <a:prstGeom prst="rect">
            <a:avLst/>
          </a:prstGeom>
          <a:noFill/>
        </p:spPr>
        <p:txBody>
          <a:bodyPr wrap="square" rtlCol="0">
            <a:spAutoFit/>
          </a:bodyPr>
          <a:lstStyle/>
          <a:p>
            <a:r>
              <a:rPr lang="en-US" sz="2400" b="1" dirty="0"/>
              <a:t>Online vote system</a:t>
            </a:r>
            <a:br>
              <a:rPr lang="en-US" sz="2400" b="1" dirty="0"/>
            </a:br>
            <a:br>
              <a:rPr lang="en-US" sz="2400" b="1" dirty="0"/>
            </a:br>
            <a:r>
              <a:rPr lang="en-US" sz="2400" b="1" dirty="0"/>
              <a:t>Everyday Usage Data</a:t>
            </a:r>
            <a:br>
              <a:rPr lang="en-US" sz="2400" b="1" dirty="0"/>
            </a:br>
            <a:br>
              <a:rPr lang="en-US" sz="2400" b="1" dirty="0"/>
            </a:br>
            <a:r>
              <a:rPr lang="en-US" sz="2400" b="1" dirty="0"/>
              <a:t>Encrypted Query Processing</a:t>
            </a:r>
          </a:p>
        </p:txBody>
      </p:sp>
    </p:spTree>
    <p:extLst>
      <p:ext uri="{BB962C8B-B14F-4D97-AF65-F5344CB8AC3E}">
        <p14:creationId xmlns:p14="http://schemas.microsoft.com/office/powerpoint/2010/main" val="1077859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B062D-92C8-A87C-C2F3-21FDE2C2FB51}"/>
              </a:ext>
            </a:extLst>
          </p:cNvPr>
          <p:cNvSpPr>
            <a:spLocks noGrp="1"/>
          </p:cNvSpPr>
          <p:nvPr>
            <p:ph type="title"/>
          </p:nvPr>
        </p:nvSpPr>
        <p:spPr>
          <a:xfrm>
            <a:off x="1560511" y="190500"/>
            <a:ext cx="10018713" cy="714375"/>
          </a:xfrm>
        </p:spPr>
        <p:txBody>
          <a:bodyPr/>
          <a:lstStyle/>
          <a:p>
            <a:r>
              <a:rPr lang="en-US" b="1" u="sng" dirty="0"/>
              <a:t>Conclusion</a:t>
            </a:r>
          </a:p>
        </p:txBody>
      </p:sp>
      <p:sp>
        <p:nvSpPr>
          <p:cNvPr id="3" name="Content Placeholder 2">
            <a:extLst>
              <a:ext uri="{FF2B5EF4-FFF2-40B4-BE49-F238E27FC236}">
                <a16:creationId xmlns:a16="http://schemas.microsoft.com/office/drawing/2014/main" id="{46799127-BE18-8619-6B5D-499F867D5B85}"/>
              </a:ext>
            </a:extLst>
          </p:cNvPr>
          <p:cNvSpPr>
            <a:spLocks noGrp="1"/>
          </p:cNvSpPr>
          <p:nvPr>
            <p:ph idx="1"/>
          </p:nvPr>
        </p:nvSpPr>
        <p:spPr>
          <a:xfrm>
            <a:off x="1484310" y="1247775"/>
            <a:ext cx="10018713" cy="4381499"/>
          </a:xfrm>
        </p:spPr>
        <p:txBody>
          <a:bodyPr>
            <a:normAutofit/>
          </a:bodyPr>
          <a:lstStyle/>
          <a:p>
            <a:r>
              <a:rPr lang="en-US" sz="2800" b="0" i="0" dirty="0">
                <a:solidFill>
                  <a:srgbClr val="1F1F1F"/>
                </a:solidFill>
                <a:effectLst/>
                <a:latin typeface="ElsevierGulliver"/>
              </a:rPr>
              <a:t>We demonstrated in this article a functioning architecture of a web service that uses homomorphic encryption to carry out private intelligent detection activities on protected health information. The web host allows forecasts despite only processing authenticated data and knowing little about the sent sensitive patient data. The data can be encrypted and stored in the cloud using an optimized homomorphic encryption algorithm. Cloud services provide extensive computational resources for secure.</a:t>
            </a:r>
            <a:endParaRPr lang="en-US" sz="2800" dirty="0"/>
          </a:p>
        </p:txBody>
      </p:sp>
    </p:spTree>
    <p:extLst>
      <p:ext uri="{BB962C8B-B14F-4D97-AF65-F5344CB8AC3E}">
        <p14:creationId xmlns:p14="http://schemas.microsoft.com/office/powerpoint/2010/main" val="37683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tethoscope and syringe on an orange background&#10;&#10;Description automatically generated">
            <a:extLst>
              <a:ext uri="{FF2B5EF4-FFF2-40B4-BE49-F238E27FC236}">
                <a16:creationId xmlns:a16="http://schemas.microsoft.com/office/drawing/2014/main" id="{E774C70D-F5E7-C6CC-6B8E-F0E75F435B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0475" y="456377"/>
            <a:ext cx="4591050" cy="59452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02548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DF53-CB60-C2B0-4486-F88988461BCF}"/>
              </a:ext>
            </a:extLst>
          </p:cNvPr>
          <p:cNvSpPr>
            <a:spLocks noGrp="1"/>
          </p:cNvSpPr>
          <p:nvPr>
            <p:ph type="title"/>
          </p:nvPr>
        </p:nvSpPr>
        <p:spPr>
          <a:xfrm>
            <a:off x="1484309" y="161926"/>
            <a:ext cx="10018713" cy="533400"/>
          </a:xfrm>
        </p:spPr>
        <p:txBody>
          <a:bodyPr>
            <a:noAutofit/>
          </a:bodyPr>
          <a:lstStyle/>
          <a:p>
            <a:r>
              <a:rPr lang="en-US" b="1" u="sng" dirty="0"/>
              <a:t>References</a:t>
            </a:r>
          </a:p>
        </p:txBody>
      </p:sp>
      <p:sp>
        <p:nvSpPr>
          <p:cNvPr id="3" name="Content Placeholder 2">
            <a:extLst>
              <a:ext uri="{FF2B5EF4-FFF2-40B4-BE49-F238E27FC236}">
                <a16:creationId xmlns:a16="http://schemas.microsoft.com/office/drawing/2014/main" id="{80B7AD57-99FC-35A9-3858-5C023D65F7DF}"/>
              </a:ext>
            </a:extLst>
          </p:cNvPr>
          <p:cNvSpPr>
            <a:spLocks noGrp="1"/>
          </p:cNvSpPr>
          <p:nvPr>
            <p:ph idx="1"/>
          </p:nvPr>
        </p:nvSpPr>
        <p:spPr>
          <a:xfrm>
            <a:off x="1086643" y="1195387"/>
            <a:ext cx="10018713" cy="4752975"/>
          </a:xfrm>
        </p:spPr>
        <p:txBody>
          <a:bodyPr/>
          <a:lstStyle/>
          <a:p>
            <a:r>
              <a:rPr lang="en-US" b="0" i="0" dirty="0">
                <a:effectLst/>
                <a:latin typeface="gg sans"/>
              </a:rPr>
              <a:t>• </a:t>
            </a:r>
            <a:r>
              <a:rPr lang="en-US" b="0" i="0" dirty="0">
                <a:effectLst/>
                <a:latin typeface="inherit"/>
                <a:hlinkClick r:id="rId2" tooltip="http://www.iaeng.org/publication/WCE2012/WCE2012&#10;&#10;(http://www.iaeng.org/publication/WCE2012/WCE2012)"/>
              </a:rPr>
              <a:t>http://www.iaeng.org/publication/WCE2012/WCE2012</a:t>
            </a:r>
            <a:r>
              <a:rPr lang="en-US" b="0" i="0" dirty="0">
                <a:effectLst/>
                <a:latin typeface="gg sans"/>
                <a:hlinkClick r:id="rId2" tooltip="http://www.iaeng.org/publication/WCE2012/WCE2012&#10;&#10;(http://www.iaeng.org/publication/WCE2012/WCE2012)"/>
              </a:rPr>
              <a:t> pp53 6-539.pdf</a:t>
            </a:r>
            <a:br>
              <a:rPr lang="en-US" b="0" i="0" dirty="0">
                <a:effectLst/>
                <a:latin typeface="gg sans"/>
              </a:rPr>
            </a:br>
            <a:r>
              <a:rPr lang="en-US" b="0" i="0" dirty="0">
                <a:effectLst/>
                <a:latin typeface="gg sans"/>
              </a:rPr>
              <a:t> • </a:t>
            </a:r>
            <a:r>
              <a:rPr lang="en-US" b="0" i="0" dirty="0">
                <a:effectLst/>
                <a:latin typeface="inherit"/>
                <a:hlinkClick r:id="rId3" tooltip="https://arxiv.org/ftp/arxiv/papers/1409/1409.0829.pdf&#10;&#10;(https://arxiv.org/ftp/arxiv/papers/1409/1409.0829.pdf)"/>
              </a:rPr>
              <a:t>https://arxiv.org/ftp/arxiv/papers/1409/1409.0829.pdf</a:t>
            </a:r>
            <a:r>
              <a:rPr lang="en-US" b="0" i="0" dirty="0">
                <a:effectLst/>
                <a:latin typeface="gg sans"/>
              </a:rPr>
              <a:t> </a:t>
            </a:r>
            <a:r>
              <a:rPr lang="en-US" b="0" i="0" dirty="0">
                <a:effectLst/>
                <a:latin typeface="inherit"/>
                <a:hlinkClick r:id="rId4" tooltip="http://www.slideshare.net/iamrandomizer/homomorphic-&#10;&#10;(http://www.slideshare.net/iamrandomizer/homomorphic-)"/>
              </a:rPr>
              <a:t>http://www.slideshare.net/iamrandomizer/homomorphic-</a:t>
            </a:r>
            <a:r>
              <a:rPr lang="en-US" b="0" i="0" dirty="0">
                <a:effectLst/>
                <a:latin typeface="gg sans"/>
                <a:hlinkClick r:id="rId4" tooltip="http://www.slideshare.net/iamrandomizer/homomorphic-&#10;&#10;(http://www.slideshare.net/iamrandomizer/homomorphic-)"/>
              </a:rPr>
              <a:t> encryption-53238006</a:t>
            </a:r>
            <a:br>
              <a:rPr lang="en-US" b="0" i="0" dirty="0">
                <a:effectLst/>
                <a:latin typeface="gg sans"/>
              </a:rPr>
            </a:br>
            <a:r>
              <a:rPr lang="en-US" b="0" i="0" dirty="0">
                <a:effectLst/>
                <a:latin typeface="gg sans"/>
              </a:rPr>
              <a:t> • </a:t>
            </a:r>
            <a:r>
              <a:rPr lang="en-US" b="0" i="0" u="sng" dirty="0">
                <a:solidFill>
                  <a:srgbClr val="0070C0"/>
                </a:solidFill>
                <a:effectLst/>
                <a:latin typeface="inherit"/>
                <a:hlinkClick r:id="rId5" tooltip="https://en.wikipedia.org/wiki/Homomorphic&#10;&#10;(https://en.wikipedia.org/wiki/Homomorphic)">
                  <a:extLst>
                    <a:ext uri="{A12FA001-AC4F-418D-AE19-62706E023703}">
                      <ahyp:hlinkClr xmlns:ahyp="http://schemas.microsoft.com/office/drawing/2018/hyperlinkcolor" val="tx"/>
                    </a:ext>
                  </a:extLst>
                </a:hlinkClick>
              </a:rPr>
              <a:t>https://en.wikipedia.org/wiki/Homomorphic</a:t>
            </a:r>
            <a:r>
              <a:rPr lang="en-US" b="0" i="0" u="sng" dirty="0">
                <a:solidFill>
                  <a:srgbClr val="0070C0"/>
                </a:solidFill>
                <a:effectLst/>
                <a:latin typeface="gg sans"/>
              </a:rPr>
              <a:t>encryption </a:t>
            </a:r>
            <a:br>
              <a:rPr lang="en-US" b="0" i="0" dirty="0">
                <a:solidFill>
                  <a:srgbClr val="0070C0"/>
                </a:solidFill>
                <a:effectLst/>
                <a:latin typeface="gg sans"/>
              </a:rPr>
            </a:br>
            <a:endParaRPr lang="en-US" dirty="0">
              <a:solidFill>
                <a:srgbClr val="0070C0"/>
              </a:solidFill>
            </a:endParaRPr>
          </a:p>
        </p:txBody>
      </p:sp>
    </p:spTree>
    <p:extLst>
      <p:ext uri="{BB962C8B-B14F-4D97-AF65-F5344CB8AC3E}">
        <p14:creationId xmlns:p14="http://schemas.microsoft.com/office/powerpoint/2010/main" val="3717918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6E48F-9C51-D917-A83E-5B41E56EB24D}"/>
              </a:ext>
            </a:extLst>
          </p:cNvPr>
          <p:cNvSpPr>
            <a:spLocks noGrp="1"/>
          </p:cNvSpPr>
          <p:nvPr>
            <p:ph type="title"/>
          </p:nvPr>
        </p:nvSpPr>
        <p:spPr/>
        <p:txBody>
          <a:bodyPr/>
          <a:lstStyle/>
          <a:p>
            <a:pPr algn="ctr"/>
            <a:r>
              <a:rPr lang="en-US" b="1" i="0" dirty="0">
                <a:solidFill>
                  <a:schemeClr val="tx1"/>
                </a:solidFill>
                <a:effectLst/>
                <a:latin typeface="Times New Roman" panose="02020603050405020304" pitchFamily="18" charset="0"/>
                <a:cs typeface="Times New Roman" panose="02020603050405020304" pitchFamily="18" charset="0"/>
              </a:rPr>
              <a:t>Client Side View</a:t>
            </a:r>
            <a:br>
              <a:rPr lang="en-US" b="1" i="0" dirty="0">
                <a:solidFill>
                  <a:schemeClr val="tx1"/>
                </a:solidFill>
                <a:effectLst/>
                <a:latin typeface="Times New Roman" panose="02020603050405020304" pitchFamily="18" charset="0"/>
                <a:cs typeface="Times New Roman" panose="02020603050405020304" pitchFamily="18" charset="0"/>
              </a:rPr>
            </a:b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5" name="Content Placeholder 4" descr="A screenshot of a computer">
            <a:extLst>
              <a:ext uri="{FF2B5EF4-FFF2-40B4-BE49-F238E27FC236}">
                <a16:creationId xmlns:a16="http://schemas.microsoft.com/office/drawing/2014/main" id="{B4002985-A4B3-3C02-28F4-D16B74C34C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7151" y="1905000"/>
            <a:ext cx="8118049" cy="4629150"/>
          </a:xfrm>
        </p:spPr>
      </p:pic>
    </p:spTree>
    <p:extLst>
      <p:ext uri="{BB962C8B-B14F-4D97-AF65-F5344CB8AC3E}">
        <p14:creationId xmlns:p14="http://schemas.microsoft.com/office/powerpoint/2010/main" val="3714237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4C80-2D7C-C639-EE60-CE464B19BAF4}"/>
              </a:ext>
            </a:extLst>
          </p:cNvPr>
          <p:cNvSpPr>
            <a:spLocks noGrp="1"/>
          </p:cNvSpPr>
          <p:nvPr>
            <p:ph type="title"/>
          </p:nvPr>
        </p:nvSpPr>
        <p:spPr/>
        <p:txBody>
          <a:bodyPr/>
          <a:lstStyle/>
          <a:p>
            <a:pPr algn="ctr"/>
            <a:r>
              <a:rPr lang="en-US" b="0" i="0" dirty="0">
                <a:solidFill>
                  <a:schemeClr val="tx1"/>
                </a:solidFill>
                <a:effectLst/>
                <a:latin typeface="Times New Roman" panose="02020603050405020304" pitchFamily="18" charset="0"/>
                <a:cs typeface="Times New Roman" panose="02020603050405020304" pitchFamily="18" charset="0"/>
              </a:rPr>
              <a:t>Client Side</a:t>
            </a:r>
            <a:br>
              <a:rPr lang="en-US" b="0" i="0" dirty="0">
                <a:solidFill>
                  <a:srgbClr val="D5D5D5"/>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 name="Content Placeholder 4" descr="A diagram of a medical image">
            <a:extLst>
              <a:ext uri="{FF2B5EF4-FFF2-40B4-BE49-F238E27FC236}">
                <a16:creationId xmlns:a16="http://schemas.microsoft.com/office/drawing/2014/main" id="{A3E57F2C-7009-28AE-9616-25C275183E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0643" y="2133600"/>
            <a:ext cx="7292540" cy="3778250"/>
          </a:xfrm>
        </p:spPr>
      </p:pic>
    </p:spTree>
    <p:extLst>
      <p:ext uri="{BB962C8B-B14F-4D97-AF65-F5344CB8AC3E}">
        <p14:creationId xmlns:p14="http://schemas.microsoft.com/office/powerpoint/2010/main" val="1705621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F01E-C75B-C26E-8EB5-5D8D326EB590}"/>
              </a:ext>
            </a:extLst>
          </p:cNvPr>
          <p:cNvSpPr>
            <a:spLocks noGrp="1"/>
          </p:cNvSpPr>
          <p:nvPr>
            <p:ph type="title"/>
          </p:nvPr>
        </p:nvSpPr>
        <p:spPr/>
        <p:txBody>
          <a:bodyPr/>
          <a:lstStyle/>
          <a:p>
            <a:pPr algn="ctr"/>
            <a:r>
              <a:rPr lang="en-US" b="1" i="0" dirty="0">
                <a:solidFill>
                  <a:schemeClr val="tx1"/>
                </a:solidFill>
                <a:effectLst/>
                <a:latin typeface="Times New Roman" panose="02020603050405020304" pitchFamily="18" charset="0"/>
                <a:cs typeface="Times New Roman" panose="02020603050405020304" pitchFamily="18" charset="0"/>
              </a:rPr>
              <a:t>Server Side</a:t>
            </a:r>
            <a:br>
              <a:rPr lang="en-US" b="0" i="0" dirty="0">
                <a:solidFill>
                  <a:srgbClr val="D5D5D5"/>
                </a:solidFill>
                <a:effectLst/>
                <a:latin typeface="Roboto" panose="02000000000000000000" pitchFamily="2" charset="0"/>
              </a:rPr>
            </a:br>
            <a:endParaRPr lang="en-US" dirty="0"/>
          </a:p>
        </p:txBody>
      </p:sp>
      <p:pic>
        <p:nvPicPr>
          <p:cNvPr id="5" name="Content Placeholder 4" descr="A diagram of a medical image classification application&#10;&#10;Description automatically generated">
            <a:extLst>
              <a:ext uri="{FF2B5EF4-FFF2-40B4-BE49-F238E27FC236}">
                <a16:creationId xmlns:a16="http://schemas.microsoft.com/office/drawing/2014/main" id="{9BC26A27-E67B-FE44-B0B9-2D83D2411D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3155" y="2133600"/>
            <a:ext cx="7327515" cy="3778250"/>
          </a:xfrm>
        </p:spPr>
      </p:pic>
    </p:spTree>
    <p:extLst>
      <p:ext uri="{BB962C8B-B14F-4D97-AF65-F5344CB8AC3E}">
        <p14:creationId xmlns:p14="http://schemas.microsoft.com/office/powerpoint/2010/main" val="3060333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a:extLst>
              <a:ext uri="{FF2B5EF4-FFF2-40B4-BE49-F238E27FC236}">
                <a16:creationId xmlns:a16="http://schemas.microsoft.com/office/drawing/2014/main" id="{7786BC35-E719-7A16-2230-929CD2D02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2663123"/>
            <a:ext cx="10554615" cy="1531753"/>
          </a:xfrm>
          <a:prstGeom prst="rect">
            <a:avLst/>
          </a:prstGeom>
        </p:spPr>
      </p:pic>
    </p:spTree>
    <p:extLst>
      <p:ext uri="{BB962C8B-B14F-4D97-AF65-F5344CB8AC3E}">
        <p14:creationId xmlns:p14="http://schemas.microsoft.com/office/powerpoint/2010/main" val="1132290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B369F8-7808-8AB9-8856-4B5BB56808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4" y="3097501"/>
            <a:ext cx="10524132" cy="662997"/>
          </a:xfrm>
          <a:prstGeom prst="rect">
            <a:avLst/>
          </a:prstGeom>
        </p:spPr>
      </p:pic>
    </p:spTree>
    <p:extLst>
      <p:ext uri="{BB962C8B-B14F-4D97-AF65-F5344CB8AC3E}">
        <p14:creationId xmlns:p14="http://schemas.microsoft.com/office/powerpoint/2010/main" val="1645225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70551872-E1BC-6761-A9F5-34C38B446B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157" y="731286"/>
            <a:ext cx="10211685" cy="5395428"/>
          </a:xfrm>
          <a:prstGeom prst="rect">
            <a:avLst/>
          </a:prstGeom>
        </p:spPr>
      </p:pic>
    </p:spTree>
    <p:extLst>
      <p:ext uri="{BB962C8B-B14F-4D97-AF65-F5344CB8AC3E}">
        <p14:creationId xmlns:p14="http://schemas.microsoft.com/office/powerpoint/2010/main" val="1645676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Description automatically generated">
            <a:extLst>
              <a:ext uri="{FF2B5EF4-FFF2-40B4-BE49-F238E27FC236}">
                <a16:creationId xmlns:a16="http://schemas.microsoft.com/office/drawing/2014/main" id="{5EC11F17-C820-8239-25DA-6BDCD35E8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692" y="773200"/>
            <a:ext cx="10112616" cy="5311600"/>
          </a:xfrm>
          <a:prstGeom prst="rect">
            <a:avLst/>
          </a:prstGeom>
        </p:spPr>
      </p:pic>
    </p:spTree>
    <p:extLst>
      <p:ext uri="{BB962C8B-B14F-4D97-AF65-F5344CB8AC3E}">
        <p14:creationId xmlns:p14="http://schemas.microsoft.com/office/powerpoint/2010/main" val="29188701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6D6127-3B1C-6BDD-8B28-B9B0524A0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4" y="3265156"/>
            <a:ext cx="10524132" cy="327688"/>
          </a:xfrm>
          <a:prstGeom prst="rect">
            <a:avLst/>
          </a:prstGeom>
        </p:spPr>
      </p:pic>
    </p:spTree>
    <p:extLst>
      <p:ext uri="{BB962C8B-B14F-4D97-AF65-F5344CB8AC3E}">
        <p14:creationId xmlns:p14="http://schemas.microsoft.com/office/powerpoint/2010/main" val="4161995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a:extLst>
              <a:ext uri="{FF2B5EF4-FFF2-40B4-BE49-F238E27FC236}">
                <a16:creationId xmlns:a16="http://schemas.microsoft.com/office/drawing/2014/main" id="{F193C12A-1DD8-93FE-81B0-548DD6770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364" y="1950592"/>
            <a:ext cx="10059272" cy="2956816"/>
          </a:xfrm>
          <a:prstGeom prst="rect">
            <a:avLst/>
          </a:prstGeom>
        </p:spPr>
      </p:pic>
    </p:spTree>
    <p:extLst>
      <p:ext uri="{BB962C8B-B14F-4D97-AF65-F5344CB8AC3E}">
        <p14:creationId xmlns:p14="http://schemas.microsoft.com/office/powerpoint/2010/main" val="3051845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5FD0-6399-0F94-FFEB-0E8AA38AA730}"/>
              </a:ext>
            </a:extLst>
          </p:cNvPr>
          <p:cNvSpPr>
            <a:spLocks noGrp="1"/>
          </p:cNvSpPr>
          <p:nvPr>
            <p:ph type="title"/>
          </p:nvPr>
        </p:nvSpPr>
        <p:spPr>
          <a:xfrm>
            <a:off x="1550986" y="95250"/>
            <a:ext cx="10018713" cy="704849"/>
          </a:xfrm>
        </p:spPr>
        <p:txBody>
          <a:bodyPr>
            <a:normAutofit/>
          </a:bodyPr>
          <a:lstStyle/>
          <a:p>
            <a:r>
              <a:rPr lang="en-US" b="1" u="sng" dirty="0"/>
              <a:t>Outlines</a:t>
            </a:r>
          </a:p>
        </p:txBody>
      </p:sp>
      <p:sp>
        <p:nvSpPr>
          <p:cNvPr id="3" name="Content Placeholder 2">
            <a:extLst>
              <a:ext uri="{FF2B5EF4-FFF2-40B4-BE49-F238E27FC236}">
                <a16:creationId xmlns:a16="http://schemas.microsoft.com/office/drawing/2014/main" id="{A133DC86-C233-EE0B-1897-7EDDF4B1AFEB}"/>
              </a:ext>
            </a:extLst>
          </p:cNvPr>
          <p:cNvSpPr>
            <a:spLocks noGrp="1"/>
          </p:cNvSpPr>
          <p:nvPr>
            <p:ph idx="1"/>
          </p:nvPr>
        </p:nvSpPr>
        <p:spPr>
          <a:xfrm>
            <a:off x="1427160" y="1228725"/>
            <a:ext cx="10018713" cy="5048250"/>
          </a:xfrm>
        </p:spPr>
        <p:txBody>
          <a:bodyPr>
            <a:normAutofit fontScale="25000" lnSpcReduction="20000"/>
          </a:bodyPr>
          <a:lstStyle/>
          <a:p>
            <a:r>
              <a:rPr lang="en-US" sz="7200" b="1" dirty="0"/>
              <a:t>What is</a:t>
            </a:r>
            <a:r>
              <a:rPr lang="en-US" sz="7200" b="1" i="0" dirty="0">
                <a:effectLst/>
                <a:latin typeface="gg sans"/>
              </a:rPr>
              <a:t> Telemedicine cloud Application?</a:t>
            </a:r>
            <a:br>
              <a:rPr lang="en-US" sz="7200" b="1" i="0" dirty="0">
                <a:effectLst/>
                <a:latin typeface="gg sans"/>
              </a:rPr>
            </a:br>
            <a:br>
              <a:rPr lang="en-US" sz="7200" b="1" i="0" dirty="0">
                <a:effectLst/>
                <a:latin typeface="gg sans"/>
              </a:rPr>
            </a:br>
            <a:r>
              <a:rPr lang="en-US" sz="7200" b="1" i="0" dirty="0">
                <a:effectLst/>
                <a:latin typeface="gg sans"/>
              </a:rPr>
              <a:t>Type of cloud model</a:t>
            </a:r>
            <a:br>
              <a:rPr lang="en-US" sz="7200" b="1" i="0" dirty="0">
                <a:effectLst/>
                <a:latin typeface="gg sans"/>
              </a:rPr>
            </a:br>
            <a:br>
              <a:rPr lang="en-US" sz="7200" b="1" i="0" dirty="0">
                <a:effectLst/>
                <a:latin typeface="gg sans"/>
              </a:rPr>
            </a:br>
            <a:r>
              <a:rPr lang="en-US" sz="7200" b="1" i="0" dirty="0">
                <a:effectLst/>
                <a:latin typeface="gg sans"/>
              </a:rPr>
              <a:t>What Is Encryption ?</a:t>
            </a:r>
            <a:br>
              <a:rPr lang="en-US" sz="7200" b="1" i="0" dirty="0">
                <a:effectLst/>
                <a:latin typeface="gg sans"/>
              </a:rPr>
            </a:br>
            <a:br>
              <a:rPr lang="en-US" sz="7200" b="1" i="0" dirty="0">
                <a:effectLst/>
                <a:latin typeface="gg sans"/>
              </a:rPr>
            </a:br>
            <a:r>
              <a:rPr lang="en-US" sz="7200" b="1" dirty="0"/>
              <a:t>How It Works?</a:t>
            </a:r>
            <a:br>
              <a:rPr lang="en-US" sz="7200" b="1" dirty="0"/>
            </a:br>
            <a:br>
              <a:rPr lang="en-US" sz="7200" dirty="0"/>
            </a:br>
            <a:r>
              <a:rPr lang="en-US" sz="7200" b="1" dirty="0"/>
              <a:t>What is </a:t>
            </a:r>
            <a:r>
              <a:rPr lang="en-US" sz="7200" b="1" i="0" dirty="0">
                <a:effectLst/>
                <a:latin typeface="gg sans"/>
              </a:rPr>
              <a:t>Homomorphic?</a:t>
            </a:r>
            <a:br>
              <a:rPr lang="en-US" sz="7200" b="1" i="0" dirty="0">
                <a:effectLst/>
                <a:latin typeface="gg sans"/>
              </a:rPr>
            </a:br>
            <a:br>
              <a:rPr lang="en-US" sz="7200" b="1" i="0" dirty="0">
                <a:effectLst/>
                <a:latin typeface="gg sans"/>
              </a:rPr>
            </a:br>
            <a:r>
              <a:rPr lang="en-US" sz="7200" b="1" i="0" dirty="0">
                <a:effectLst/>
                <a:latin typeface="gg sans"/>
              </a:rPr>
              <a:t>What is Homomorphic Encryption?</a:t>
            </a:r>
            <a:br>
              <a:rPr lang="en-US" sz="7200" b="1" i="0" dirty="0">
                <a:effectLst/>
                <a:latin typeface="gg sans"/>
              </a:rPr>
            </a:br>
            <a:br>
              <a:rPr lang="en-US" sz="7200" b="1" i="0" dirty="0">
                <a:effectLst/>
                <a:latin typeface="gg sans"/>
              </a:rPr>
            </a:br>
            <a:r>
              <a:rPr lang="en-US" sz="7200" b="1" dirty="0"/>
              <a:t>How It Works?</a:t>
            </a:r>
            <a:br>
              <a:rPr lang="en-US" sz="7200" b="1" dirty="0"/>
            </a:br>
            <a:br>
              <a:rPr lang="en-US" sz="7200" b="1" dirty="0"/>
            </a:br>
            <a:r>
              <a:rPr lang="en-US" sz="7200" b="1" i="0" dirty="0">
                <a:effectLst/>
                <a:latin typeface="gg sans"/>
              </a:rPr>
              <a:t>Type of Homomorphic Encryption</a:t>
            </a:r>
            <a:br>
              <a:rPr lang="en-US" sz="7200" b="1" i="0" dirty="0">
                <a:effectLst/>
                <a:latin typeface="gg sans"/>
              </a:rPr>
            </a:br>
            <a:br>
              <a:rPr lang="en-US" sz="7200" b="1" i="0" dirty="0">
                <a:effectLst/>
                <a:latin typeface="gg sans"/>
              </a:rPr>
            </a:br>
            <a:r>
              <a:rPr lang="en-US" sz="7200" b="1" i="0" dirty="0">
                <a:effectLst/>
                <a:latin typeface="gg sans"/>
              </a:rPr>
              <a:t>works of PHE and FHE</a:t>
            </a:r>
            <a:br>
              <a:rPr lang="en-US" sz="7200" b="1" i="0" dirty="0">
                <a:effectLst/>
                <a:latin typeface="gg sans"/>
              </a:rPr>
            </a:br>
            <a:br>
              <a:rPr lang="en-US" sz="7200" b="1" i="0" dirty="0">
                <a:effectLst/>
                <a:latin typeface="gg sans"/>
              </a:rPr>
            </a:br>
            <a:r>
              <a:rPr lang="en-US" sz="7200" b="1" dirty="0"/>
              <a:t>Applications</a:t>
            </a:r>
            <a:br>
              <a:rPr lang="en-US" sz="7200" b="1" dirty="0"/>
            </a:br>
            <a:br>
              <a:rPr lang="en-US" sz="7200" b="1" dirty="0"/>
            </a:br>
            <a:r>
              <a:rPr lang="en-US" sz="7200" b="1" dirty="0"/>
              <a:t>Conclusion</a:t>
            </a:r>
            <a:br>
              <a:rPr lang="en-US" sz="8000" b="1" i="0" dirty="0">
                <a:effectLst/>
                <a:latin typeface="gg sans"/>
              </a:rPr>
            </a:br>
            <a:br>
              <a:rPr lang="en-US" b="1" i="0" dirty="0">
                <a:effectLst/>
                <a:latin typeface="gg sans"/>
              </a:rPr>
            </a:br>
            <a:br>
              <a:rPr lang="en-US" b="1" i="0" dirty="0">
                <a:effectLst/>
                <a:latin typeface="gg sans"/>
              </a:rPr>
            </a:br>
            <a:br>
              <a:rPr lang="en-US" b="1" i="0" dirty="0">
                <a:effectLst/>
                <a:latin typeface="gg sans"/>
              </a:rPr>
            </a:br>
            <a:br>
              <a:rPr lang="en-US" dirty="0"/>
            </a:br>
            <a:br>
              <a:rPr lang="en-US" b="1" i="0" dirty="0">
                <a:effectLst/>
                <a:latin typeface="gg sans"/>
              </a:rPr>
            </a:br>
            <a:br>
              <a:rPr lang="en-US" b="1" i="0" dirty="0">
                <a:effectLst/>
                <a:latin typeface="gg sans"/>
              </a:rPr>
            </a:br>
            <a:br>
              <a:rPr lang="en-US" b="1" i="0" dirty="0">
                <a:effectLst/>
                <a:latin typeface="gg sans"/>
              </a:rPr>
            </a:br>
            <a:br>
              <a:rPr lang="en-US" b="0" i="0" dirty="0">
                <a:effectLst/>
                <a:latin typeface="gg sans"/>
              </a:rPr>
            </a:br>
            <a:br>
              <a:rPr lang="en-US" b="0" i="0" dirty="0">
                <a:effectLst/>
                <a:latin typeface="gg sans"/>
              </a:rPr>
            </a:br>
            <a:br>
              <a:rPr lang="en-US" b="0" i="0" dirty="0">
                <a:effectLst/>
                <a:latin typeface="gg sans"/>
              </a:rPr>
            </a:br>
            <a:r>
              <a:rPr lang="en-US" dirty="0"/>
              <a:t> </a:t>
            </a:r>
          </a:p>
        </p:txBody>
      </p:sp>
    </p:spTree>
    <p:extLst>
      <p:ext uri="{BB962C8B-B14F-4D97-AF65-F5344CB8AC3E}">
        <p14:creationId xmlns:p14="http://schemas.microsoft.com/office/powerpoint/2010/main" val="2545327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968FA2-9E10-85A0-1CC9-13047E55B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265156"/>
            <a:ext cx="10554615" cy="327688"/>
          </a:xfrm>
          <a:prstGeom prst="rect">
            <a:avLst/>
          </a:prstGeom>
        </p:spPr>
      </p:pic>
    </p:spTree>
    <p:extLst>
      <p:ext uri="{BB962C8B-B14F-4D97-AF65-F5344CB8AC3E}">
        <p14:creationId xmlns:p14="http://schemas.microsoft.com/office/powerpoint/2010/main" val="4134773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code&#10;&#10;Description automatically generated">
            <a:extLst>
              <a:ext uri="{FF2B5EF4-FFF2-40B4-BE49-F238E27FC236}">
                <a16:creationId xmlns:a16="http://schemas.microsoft.com/office/drawing/2014/main" id="{AD1CCD26-11C9-DF99-2260-CE0D748CC3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640" y="2198263"/>
            <a:ext cx="10150720" cy="2461473"/>
          </a:xfrm>
          <a:prstGeom prst="rect">
            <a:avLst/>
          </a:prstGeom>
        </p:spPr>
      </p:pic>
    </p:spTree>
    <p:extLst>
      <p:ext uri="{BB962C8B-B14F-4D97-AF65-F5344CB8AC3E}">
        <p14:creationId xmlns:p14="http://schemas.microsoft.com/office/powerpoint/2010/main" val="513624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6FA05-C3F0-BAAA-5C3F-DF88CDD5B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65" y="3181328"/>
            <a:ext cx="10501270" cy="495343"/>
          </a:xfrm>
          <a:prstGeom prst="rect">
            <a:avLst/>
          </a:prstGeom>
        </p:spPr>
      </p:pic>
    </p:spTree>
    <p:extLst>
      <p:ext uri="{BB962C8B-B14F-4D97-AF65-F5344CB8AC3E}">
        <p14:creationId xmlns:p14="http://schemas.microsoft.com/office/powerpoint/2010/main" val="1598158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white text&#10;&#10;Description automatically generated">
            <a:extLst>
              <a:ext uri="{FF2B5EF4-FFF2-40B4-BE49-F238E27FC236}">
                <a16:creationId xmlns:a16="http://schemas.microsoft.com/office/drawing/2014/main" id="{8F25518B-8154-5444-0A42-7BC6C7F455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899" y="2266849"/>
            <a:ext cx="10402201" cy="2324301"/>
          </a:xfrm>
          <a:prstGeom prst="rect">
            <a:avLst/>
          </a:prstGeom>
        </p:spPr>
      </p:pic>
    </p:spTree>
    <p:extLst>
      <p:ext uri="{BB962C8B-B14F-4D97-AF65-F5344CB8AC3E}">
        <p14:creationId xmlns:p14="http://schemas.microsoft.com/office/powerpoint/2010/main" val="870279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9527C-C7E5-B196-CE11-47D52A4A73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246104"/>
            <a:ext cx="10554615" cy="365792"/>
          </a:xfrm>
          <a:prstGeom prst="rect">
            <a:avLst/>
          </a:prstGeom>
        </p:spPr>
      </p:pic>
    </p:spTree>
    <p:extLst>
      <p:ext uri="{BB962C8B-B14F-4D97-AF65-F5344CB8AC3E}">
        <p14:creationId xmlns:p14="http://schemas.microsoft.com/office/powerpoint/2010/main" val="1023986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50561-EEF5-83F0-7D4E-5BB9159B68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154656"/>
            <a:ext cx="10554615" cy="548688"/>
          </a:xfrm>
          <a:prstGeom prst="rect">
            <a:avLst/>
          </a:prstGeom>
        </p:spPr>
      </p:pic>
    </p:spTree>
    <p:extLst>
      <p:ext uri="{BB962C8B-B14F-4D97-AF65-F5344CB8AC3E}">
        <p14:creationId xmlns:p14="http://schemas.microsoft.com/office/powerpoint/2010/main" val="2204399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DFDE9-7EEC-9A8A-CA0C-4E6B0E7F5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68966"/>
            <a:ext cx="10539373" cy="320068"/>
          </a:xfrm>
          <a:prstGeom prst="rect">
            <a:avLst/>
          </a:prstGeom>
        </p:spPr>
      </p:pic>
    </p:spTree>
    <p:extLst>
      <p:ext uri="{BB962C8B-B14F-4D97-AF65-F5344CB8AC3E}">
        <p14:creationId xmlns:p14="http://schemas.microsoft.com/office/powerpoint/2010/main" val="2657265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3F10F-A2A9-0A9A-040B-DE2B53736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2903174"/>
            <a:ext cx="10531753" cy="1051651"/>
          </a:xfrm>
          <a:prstGeom prst="rect">
            <a:avLst/>
          </a:prstGeom>
        </p:spPr>
      </p:pic>
    </p:spTree>
    <p:extLst>
      <p:ext uri="{BB962C8B-B14F-4D97-AF65-F5344CB8AC3E}">
        <p14:creationId xmlns:p14="http://schemas.microsoft.com/office/powerpoint/2010/main" val="3298706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E164F2-DC15-E6CB-6080-C38342981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253725"/>
            <a:ext cx="10554615" cy="350550"/>
          </a:xfrm>
          <a:prstGeom prst="rect">
            <a:avLst/>
          </a:prstGeom>
        </p:spPr>
      </p:pic>
    </p:spTree>
    <p:extLst>
      <p:ext uri="{BB962C8B-B14F-4D97-AF65-F5344CB8AC3E}">
        <p14:creationId xmlns:p14="http://schemas.microsoft.com/office/powerpoint/2010/main" val="1496517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4AD44B-A848-FFFC-C3AE-15241C13F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169897"/>
            <a:ext cx="10554615" cy="518205"/>
          </a:xfrm>
          <a:prstGeom prst="rect">
            <a:avLst/>
          </a:prstGeom>
        </p:spPr>
      </p:pic>
    </p:spTree>
    <p:extLst>
      <p:ext uri="{BB962C8B-B14F-4D97-AF65-F5344CB8AC3E}">
        <p14:creationId xmlns:p14="http://schemas.microsoft.com/office/powerpoint/2010/main" val="3218923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793D-D522-FF50-BCE8-B420ADAA8954}"/>
              </a:ext>
            </a:extLst>
          </p:cNvPr>
          <p:cNvSpPr>
            <a:spLocks noGrp="1"/>
          </p:cNvSpPr>
          <p:nvPr>
            <p:ph type="ctrTitle"/>
          </p:nvPr>
        </p:nvSpPr>
        <p:spPr>
          <a:xfrm>
            <a:off x="1524000" y="352425"/>
            <a:ext cx="9144000" cy="1809750"/>
          </a:xfrm>
        </p:spPr>
        <p:txBody>
          <a:bodyPr>
            <a:normAutofit/>
          </a:bodyPr>
          <a:lstStyle/>
          <a:p>
            <a:r>
              <a:rPr lang="en-US" b="0" i="0" dirty="0">
                <a:effectLst/>
                <a:latin typeface="gg sans"/>
              </a:rPr>
              <a:t>What is  Telemedicine cloud Application?</a:t>
            </a:r>
            <a:endParaRPr lang="en-US" dirty="0"/>
          </a:p>
        </p:txBody>
      </p:sp>
      <p:sp>
        <p:nvSpPr>
          <p:cNvPr id="3" name="Subtitle 2">
            <a:extLst>
              <a:ext uri="{FF2B5EF4-FFF2-40B4-BE49-F238E27FC236}">
                <a16:creationId xmlns:a16="http://schemas.microsoft.com/office/drawing/2014/main" id="{0D734799-136A-2FB4-AB95-B2721E083FA4}"/>
              </a:ext>
            </a:extLst>
          </p:cNvPr>
          <p:cNvSpPr>
            <a:spLocks noGrp="1"/>
          </p:cNvSpPr>
          <p:nvPr>
            <p:ph type="subTitle" idx="1"/>
          </p:nvPr>
        </p:nvSpPr>
        <p:spPr>
          <a:xfrm>
            <a:off x="1390650" y="2914651"/>
            <a:ext cx="9144000" cy="2324099"/>
          </a:xfrm>
        </p:spPr>
        <p:txBody>
          <a:bodyPr>
            <a:normAutofit/>
          </a:bodyPr>
          <a:lstStyle/>
          <a:p>
            <a:r>
              <a:rPr lang="en-US" b="0" i="0" dirty="0">
                <a:effectLst/>
                <a:latin typeface="gg sans"/>
              </a:rPr>
              <a:t>• Telemedicine cloud provides us a means by which we can access the applications as utilities, over the Internet. </a:t>
            </a:r>
            <a:br>
              <a:rPr lang="en-US" b="0" i="0" dirty="0">
                <a:effectLst/>
                <a:latin typeface="gg sans"/>
              </a:rPr>
            </a:br>
            <a:r>
              <a:rPr lang="en-US" b="0" i="0" dirty="0">
                <a:effectLst/>
                <a:latin typeface="gg sans"/>
              </a:rPr>
              <a:t>• With Telemedicine cloud users can access database resources via the internet from anywhere for as long as they need without worrying about any maintenance or management of actual resources.</a:t>
            </a:r>
            <a:endParaRPr lang="en-US" dirty="0"/>
          </a:p>
        </p:txBody>
      </p:sp>
    </p:spTree>
    <p:extLst>
      <p:ext uri="{BB962C8B-B14F-4D97-AF65-F5344CB8AC3E}">
        <p14:creationId xmlns:p14="http://schemas.microsoft.com/office/powerpoint/2010/main" val="3807560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84485-528E-8067-67B8-3960D9CE54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88018"/>
            <a:ext cx="10539373" cy="281964"/>
          </a:xfrm>
          <a:prstGeom prst="rect">
            <a:avLst/>
          </a:prstGeom>
        </p:spPr>
      </p:pic>
    </p:spTree>
    <p:extLst>
      <p:ext uri="{BB962C8B-B14F-4D97-AF65-F5344CB8AC3E}">
        <p14:creationId xmlns:p14="http://schemas.microsoft.com/office/powerpoint/2010/main" val="119830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81ED93-75BD-A08B-E3F9-0F48ACFBC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173708"/>
            <a:ext cx="10531753" cy="510584"/>
          </a:xfrm>
          <a:prstGeom prst="rect">
            <a:avLst/>
          </a:prstGeom>
        </p:spPr>
      </p:pic>
    </p:spTree>
    <p:extLst>
      <p:ext uri="{BB962C8B-B14F-4D97-AF65-F5344CB8AC3E}">
        <p14:creationId xmlns:p14="http://schemas.microsoft.com/office/powerpoint/2010/main" val="499385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023093-7BA3-AD01-77DC-64E29D215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173708"/>
            <a:ext cx="10539373" cy="510584"/>
          </a:xfrm>
          <a:prstGeom prst="rect">
            <a:avLst/>
          </a:prstGeom>
        </p:spPr>
      </p:pic>
    </p:spTree>
    <p:extLst>
      <p:ext uri="{BB962C8B-B14F-4D97-AF65-F5344CB8AC3E}">
        <p14:creationId xmlns:p14="http://schemas.microsoft.com/office/powerpoint/2010/main" val="1406018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C9A3D7-10C6-A7C8-B166-7E3BDC8AB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154656"/>
            <a:ext cx="10531753" cy="548688"/>
          </a:xfrm>
          <a:prstGeom prst="rect">
            <a:avLst/>
          </a:prstGeom>
        </p:spPr>
      </p:pic>
    </p:spTree>
    <p:extLst>
      <p:ext uri="{BB962C8B-B14F-4D97-AF65-F5344CB8AC3E}">
        <p14:creationId xmlns:p14="http://schemas.microsoft.com/office/powerpoint/2010/main" val="406157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699F5-321F-9528-EF20-985BF17D9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154656"/>
            <a:ext cx="10531753" cy="548688"/>
          </a:xfrm>
          <a:prstGeom prst="rect">
            <a:avLst/>
          </a:prstGeom>
        </p:spPr>
      </p:pic>
    </p:spTree>
    <p:extLst>
      <p:ext uri="{BB962C8B-B14F-4D97-AF65-F5344CB8AC3E}">
        <p14:creationId xmlns:p14="http://schemas.microsoft.com/office/powerpoint/2010/main" val="3889392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4C10BA-7B98-41E4-D2BD-3E392DEC3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49914"/>
            <a:ext cx="10539373" cy="358171"/>
          </a:xfrm>
          <a:prstGeom prst="rect">
            <a:avLst/>
          </a:prstGeom>
        </p:spPr>
      </p:pic>
    </p:spTree>
    <p:extLst>
      <p:ext uri="{BB962C8B-B14F-4D97-AF65-F5344CB8AC3E}">
        <p14:creationId xmlns:p14="http://schemas.microsoft.com/office/powerpoint/2010/main" val="1495158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D3E119-2229-3440-2553-47E4AB253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72" y="3154656"/>
            <a:ext cx="10569856" cy="548688"/>
          </a:xfrm>
          <a:prstGeom prst="rect">
            <a:avLst/>
          </a:prstGeom>
        </p:spPr>
      </p:pic>
    </p:spTree>
    <p:extLst>
      <p:ext uri="{BB962C8B-B14F-4D97-AF65-F5344CB8AC3E}">
        <p14:creationId xmlns:p14="http://schemas.microsoft.com/office/powerpoint/2010/main" val="61907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255E7D-953E-5A2A-8055-797F067EE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4" y="3253725"/>
            <a:ext cx="10524132" cy="350550"/>
          </a:xfrm>
          <a:prstGeom prst="rect">
            <a:avLst/>
          </a:prstGeom>
        </p:spPr>
      </p:pic>
    </p:spTree>
    <p:extLst>
      <p:ext uri="{BB962C8B-B14F-4D97-AF65-F5344CB8AC3E}">
        <p14:creationId xmlns:p14="http://schemas.microsoft.com/office/powerpoint/2010/main" val="23012991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3884E4-5AEF-C3D8-92EA-53C26A8B72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30" y="3234673"/>
            <a:ext cx="10600339" cy="388654"/>
          </a:xfrm>
          <a:prstGeom prst="rect">
            <a:avLst/>
          </a:prstGeom>
        </p:spPr>
      </p:pic>
    </p:spTree>
    <p:extLst>
      <p:ext uri="{BB962C8B-B14F-4D97-AF65-F5344CB8AC3E}">
        <p14:creationId xmlns:p14="http://schemas.microsoft.com/office/powerpoint/2010/main" val="238533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A4B61F-0D4C-5D9A-D10C-149A78ABF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61" y="3246104"/>
            <a:ext cx="10577477" cy="365792"/>
          </a:xfrm>
          <a:prstGeom prst="rect">
            <a:avLst/>
          </a:prstGeom>
        </p:spPr>
      </p:pic>
    </p:spTree>
    <p:extLst>
      <p:ext uri="{BB962C8B-B14F-4D97-AF65-F5344CB8AC3E}">
        <p14:creationId xmlns:p14="http://schemas.microsoft.com/office/powerpoint/2010/main" val="4163216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loud computing system&#10;&#10;Description automatically generated">
            <a:extLst>
              <a:ext uri="{FF2B5EF4-FFF2-40B4-BE49-F238E27FC236}">
                <a16:creationId xmlns:a16="http://schemas.microsoft.com/office/drawing/2014/main" id="{04330DEE-D2D9-06FE-BDA2-B539094CDA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1312" y="919162"/>
            <a:ext cx="6429375" cy="50196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700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BE4E03-C632-AC20-CCDF-8CF185DF3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173708"/>
            <a:ext cx="10531753" cy="510584"/>
          </a:xfrm>
          <a:prstGeom prst="rect">
            <a:avLst/>
          </a:prstGeom>
        </p:spPr>
      </p:pic>
    </p:spTree>
    <p:extLst>
      <p:ext uri="{BB962C8B-B14F-4D97-AF65-F5344CB8AC3E}">
        <p14:creationId xmlns:p14="http://schemas.microsoft.com/office/powerpoint/2010/main" val="2632828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1A56BF-3010-FF48-B8BC-700CA2FEC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268966"/>
            <a:ext cx="10531753" cy="320068"/>
          </a:xfrm>
          <a:prstGeom prst="rect">
            <a:avLst/>
          </a:prstGeom>
        </p:spPr>
      </p:pic>
    </p:spTree>
    <p:extLst>
      <p:ext uri="{BB962C8B-B14F-4D97-AF65-F5344CB8AC3E}">
        <p14:creationId xmlns:p14="http://schemas.microsoft.com/office/powerpoint/2010/main" val="1911961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FA031-4E08-89EC-43A1-314116C98C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934" y="3230863"/>
            <a:ext cx="10524132" cy="396274"/>
          </a:xfrm>
          <a:prstGeom prst="rect">
            <a:avLst/>
          </a:prstGeom>
        </p:spPr>
      </p:pic>
    </p:spTree>
    <p:extLst>
      <p:ext uri="{BB962C8B-B14F-4D97-AF65-F5344CB8AC3E}">
        <p14:creationId xmlns:p14="http://schemas.microsoft.com/office/powerpoint/2010/main" val="714663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B68DB6-B433-9817-91F6-646EEC0D1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230863"/>
            <a:ext cx="10531753" cy="396274"/>
          </a:xfrm>
          <a:prstGeom prst="rect">
            <a:avLst/>
          </a:prstGeom>
        </p:spPr>
      </p:pic>
    </p:spTree>
    <p:extLst>
      <p:ext uri="{BB962C8B-B14F-4D97-AF65-F5344CB8AC3E}">
        <p14:creationId xmlns:p14="http://schemas.microsoft.com/office/powerpoint/2010/main" val="162729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9A06E1-F348-865E-D174-7B33C3446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82" y="3173708"/>
            <a:ext cx="10562235" cy="510584"/>
          </a:xfrm>
          <a:prstGeom prst="rect">
            <a:avLst/>
          </a:prstGeom>
        </p:spPr>
      </p:pic>
    </p:spTree>
    <p:extLst>
      <p:ext uri="{BB962C8B-B14F-4D97-AF65-F5344CB8AC3E}">
        <p14:creationId xmlns:p14="http://schemas.microsoft.com/office/powerpoint/2010/main" val="795886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8AFEDE-35D9-1BE9-79E6-651DB8BF51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65" y="3253725"/>
            <a:ext cx="10501270" cy="350550"/>
          </a:xfrm>
          <a:prstGeom prst="rect">
            <a:avLst/>
          </a:prstGeom>
        </p:spPr>
      </p:pic>
    </p:spTree>
    <p:extLst>
      <p:ext uri="{BB962C8B-B14F-4D97-AF65-F5344CB8AC3E}">
        <p14:creationId xmlns:p14="http://schemas.microsoft.com/office/powerpoint/2010/main" val="39028110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CF0F91-9561-20AF-50E2-DA63ADB71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257535"/>
            <a:ext cx="10531753" cy="342930"/>
          </a:xfrm>
          <a:prstGeom prst="rect">
            <a:avLst/>
          </a:prstGeom>
        </p:spPr>
      </p:pic>
    </p:spTree>
    <p:extLst>
      <p:ext uri="{BB962C8B-B14F-4D97-AF65-F5344CB8AC3E}">
        <p14:creationId xmlns:p14="http://schemas.microsoft.com/office/powerpoint/2010/main" val="3397841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ADB8BD-8614-56F0-19EE-B5589340A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82" y="3169897"/>
            <a:ext cx="10562235" cy="518205"/>
          </a:xfrm>
          <a:prstGeom prst="rect">
            <a:avLst/>
          </a:prstGeom>
        </p:spPr>
      </p:pic>
    </p:spTree>
    <p:extLst>
      <p:ext uri="{BB962C8B-B14F-4D97-AF65-F5344CB8AC3E}">
        <p14:creationId xmlns:p14="http://schemas.microsoft.com/office/powerpoint/2010/main" val="23103068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ED890-1DC7-26BF-3AB3-D28B247FF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253725"/>
            <a:ext cx="10554615" cy="350550"/>
          </a:xfrm>
          <a:prstGeom prst="rect">
            <a:avLst/>
          </a:prstGeom>
        </p:spPr>
      </p:pic>
    </p:spTree>
    <p:extLst>
      <p:ext uri="{BB962C8B-B14F-4D97-AF65-F5344CB8AC3E}">
        <p14:creationId xmlns:p14="http://schemas.microsoft.com/office/powerpoint/2010/main" val="2301229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E9E7B-A3C0-38C2-DDF2-AB5914420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3211811"/>
            <a:ext cx="10554615" cy="434378"/>
          </a:xfrm>
          <a:prstGeom prst="rect">
            <a:avLst/>
          </a:prstGeom>
        </p:spPr>
      </p:pic>
    </p:spTree>
    <p:extLst>
      <p:ext uri="{BB962C8B-B14F-4D97-AF65-F5344CB8AC3E}">
        <p14:creationId xmlns:p14="http://schemas.microsoft.com/office/powerpoint/2010/main" val="313887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81B0-197C-ADEB-7574-606E9E15CBD3}"/>
              </a:ext>
            </a:extLst>
          </p:cNvPr>
          <p:cNvSpPr>
            <a:spLocks noGrp="1"/>
          </p:cNvSpPr>
          <p:nvPr>
            <p:ph type="title"/>
          </p:nvPr>
        </p:nvSpPr>
        <p:spPr>
          <a:xfrm>
            <a:off x="1484311" y="-28576"/>
            <a:ext cx="10018713" cy="1247776"/>
          </a:xfrm>
        </p:spPr>
        <p:txBody>
          <a:bodyPr/>
          <a:lstStyle/>
          <a:p>
            <a:pPr algn="ctr"/>
            <a:r>
              <a:rPr lang="en-US" b="1" u="sng" dirty="0"/>
              <a:t>Type Of Cloud Model</a:t>
            </a:r>
          </a:p>
        </p:txBody>
      </p:sp>
      <p:pic>
        <p:nvPicPr>
          <p:cNvPr id="7" name="Content Placeholder 6" descr="A diagram of a hybrid cloud">
            <a:extLst>
              <a:ext uri="{FF2B5EF4-FFF2-40B4-BE49-F238E27FC236}">
                <a16:creationId xmlns:a16="http://schemas.microsoft.com/office/drawing/2014/main" id="{21C7DA05-7B8B-B31C-E66D-5A5AC4A03B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7954" y="976312"/>
            <a:ext cx="7591425" cy="4905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5323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82BEC5-7FF3-B2F4-EE11-C4843EA2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175" y="3078449"/>
            <a:ext cx="10493649" cy="701101"/>
          </a:xfrm>
          <a:prstGeom prst="rect">
            <a:avLst/>
          </a:prstGeom>
        </p:spPr>
      </p:pic>
    </p:spTree>
    <p:extLst>
      <p:ext uri="{BB962C8B-B14F-4D97-AF65-F5344CB8AC3E}">
        <p14:creationId xmlns:p14="http://schemas.microsoft.com/office/powerpoint/2010/main" val="3094357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517135-4BCE-8080-6A90-A786350F6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72" y="3192759"/>
            <a:ext cx="10569856" cy="472481"/>
          </a:xfrm>
          <a:prstGeom prst="rect">
            <a:avLst/>
          </a:prstGeom>
        </p:spPr>
      </p:pic>
    </p:spTree>
    <p:extLst>
      <p:ext uri="{BB962C8B-B14F-4D97-AF65-F5344CB8AC3E}">
        <p14:creationId xmlns:p14="http://schemas.microsoft.com/office/powerpoint/2010/main" val="1364532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1D370-FA61-3DAF-BCB7-064BCDA02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68966"/>
            <a:ext cx="10539373" cy="320068"/>
          </a:xfrm>
          <a:prstGeom prst="rect">
            <a:avLst/>
          </a:prstGeom>
        </p:spPr>
      </p:pic>
    </p:spTree>
    <p:extLst>
      <p:ext uri="{BB962C8B-B14F-4D97-AF65-F5344CB8AC3E}">
        <p14:creationId xmlns:p14="http://schemas.microsoft.com/office/powerpoint/2010/main" val="769290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AD8491-D081-CE11-1CE8-D44043862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53725"/>
            <a:ext cx="10539373" cy="350550"/>
          </a:xfrm>
          <a:prstGeom prst="rect">
            <a:avLst/>
          </a:prstGeom>
        </p:spPr>
      </p:pic>
    </p:spTree>
    <p:extLst>
      <p:ext uri="{BB962C8B-B14F-4D97-AF65-F5344CB8AC3E}">
        <p14:creationId xmlns:p14="http://schemas.microsoft.com/office/powerpoint/2010/main" val="3196982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1D370-FA61-3DAF-BCB7-064BCDA02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313" y="3268966"/>
            <a:ext cx="10539373" cy="320068"/>
          </a:xfrm>
          <a:prstGeom prst="rect">
            <a:avLst/>
          </a:prstGeom>
        </p:spPr>
      </p:pic>
    </p:spTree>
    <p:extLst>
      <p:ext uri="{BB962C8B-B14F-4D97-AF65-F5344CB8AC3E}">
        <p14:creationId xmlns:p14="http://schemas.microsoft.com/office/powerpoint/2010/main" val="963713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C8F13-AD12-D268-A967-939693BE0D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23" y="3215621"/>
            <a:ext cx="10531753" cy="426757"/>
          </a:xfrm>
          <a:prstGeom prst="rect">
            <a:avLst/>
          </a:prstGeom>
        </p:spPr>
      </p:pic>
    </p:spTree>
    <p:extLst>
      <p:ext uri="{BB962C8B-B14F-4D97-AF65-F5344CB8AC3E}">
        <p14:creationId xmlns:p14="http://schemas.microsoft.com/office/powerpoint/2010/main" val="19196880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25FB4-0F38-CB95-C075-02E56A6A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72" y="3246104"/>
            <a:ext cx="10569856" cy="365792"/>
          </a:xfrm>
          <a:prstGeom prst="rect">
            <a:avLst/>
          </a:prstGeom>
        </p:spPr>
      </p:pic>
    </p:spTree>
    <p:extLst>
      <p:ext uri="{BB962C8B-B14F-4D97-AF65-F5344CB8AC3E}">
        <p14:creationId xmlns:p14="http://schemas.microsoft.com/office/powerpoint/2010/main" val="34494473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6184BA-BF96-1C30-BADD-9BBE344DB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44" y="3268966"/>
            <a:ext cx="10516511" cy="320068"/>
          </a:xfrm>
          <a:prstGeom prst="rect">
            <a:avLst/>
          </a:prstGeom>
        </p:spPr>
      </p:pic>
    </p:spTree>
    <p:extLst>
      <p:ext uri="{BB962C8B-B14F-4D97-AF65-F5344CB8AC3E}">
        <p14:creationId xmlns:p14="http://schemas.microsoft.com/office/powerpoint/2010/main" val="2560456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4BCDE-35A6-606A-DA96-80B33CFE19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2922226"/>
            <a:ext cx="10554615" cy="1013548"/>
          </a:xfrm>
          <a:prstGeom prst="rect">
            <a:avLst/>
          </a:prstGeom>
        </p:spPr>
      </p:pic>
    </p:spTree>
    <p:extLst>
      <p:ext uri="{BB962C8B-B14F-4D97-AF65-F5344CB8AC3E}">
        <p14:creationId xmlns:p14="http://schemas.microsoft.com/office/powerpoint/2010/main" val="41724868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F684B-043F-F5A4-5E56-83CCD032D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1" y="3192759"/>
            <a:ext cx="10592718" cy="472481"/>
          </a:xfrm>
          <a:prstGeom prst="rect">
            <a:avLst/>
          </a:prstGeom>
        </p:spPr>
      </p:pic>
    </p:spTree>
    <p:extLst>
      <p:ext uri="{BB962C8B-B14F-4D97-AF65-F5344CB8AC3E}">
        <p14:creationId xmlns:p14="http://schemas.microsoft.com/office/powerpoint/2010/main" val="33201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79AEC-2A4E-F107-3416-952BBB05B0A2}"/>
              </a:ext>
            </a:extLst>
          </p:cNvPr>
          <p:cNvSpPr>
            <a:spLocks noGrp="1"/>
          </p:cNvSpPr>
          <p:nvPr>
            <p:ph type="title"/>
          </p:nvPr>
        </p:nvSpPr>
        <p:spPr>
          <a:xfrm>
            <a:off x="1914525" y="219076"/>
            <a:ext cx="8534400" cy="1200150"/>
          </a:xfrm>
        </p:spPr>
        <p:txBody>
          <a:bodyPr/>
          <a:lstStyle/>
          <a:p>
            <a:r>
              <a:rPr lang="en-US" b="1" u="sng" dirty="0">
                <a:effectLst/>
                <a:latin typeface="gg sans"/>
              </a:rPr>
              <a:t>Cloud Model</a:t>
            </a:r>
            <a:endParaRPr lang="en-US" b="1" u="sng" dirty="0"/>
          </a:p>
        </p:txBody>
      </p:sp>
      <p:sp>
        <p:nvSpPr>
          <p:cNvPr id="3" name="Content Placeholder 2">
            <a:extLst>
              <a:ext uri="{FF2B5EF4-FFF2-40B4-BE49-F238E27FC236}">
                <a16:creationId xmlns:a16="http://schemas.microsoft.com/office/drawing/2014/main" id="{611435E3-F501-A25B-E9E0-92692291959A}"/>
              </a:ext>
            </a:extLst>
          </p:cNvPr>
          <p:cNvSpPr>
            <a:spLocks noGrp="1"/>
          </p:cNvSpPr>
          <p:nvPr>
            <p:ph idx="1"/>
          </p:nvPr>
        </p:nvSpPr>
        <p:spPr>
          <a:xfrm>
            <a:off x="838993" y="1800224"/>
            <a:ext cx="10018713" cy="3124201"/>
          </a:xfrm>
        </p:spPr>
        <p:txBody>
          <a:bodyPr>
            <a:normAutofit/>
          </a:bodyPr>
          <a:lstStyle/>
          <a:p>
            <a:r>
              <a:rPr lang="en-US" b="1" i="0" dirty="0">
                <a:effectLst/>
                <a:latin typeface="gg sans"/>
              </a:rPr>
              <a:t>Private Cloud </a:t>
            </a:r>
            <a:br>
              <a:rPr lang="en-US" b="0" i="0" dirty="0">
                <a:effectLst/>
                <a:latin typeface="gg sans"/>
              </a:rPr>
            </a:br>
            <a:r>
              <a:rPr lang="en-US" b="0" i="0" dirty="0">
                <a:effectLst/>
                <a:latin typeface="gg sans"/>
              </a:rPr>
              <a:t>• Operated solely for an organization </a:t>
            </a:r>
            <a:br>
              <a:rPr lang="en-US" b="0" i="0" dirty="0">
                <a:effectLst/>
                <a:latin typeface="gg sans"/>
              </a:rPr>
            </a:br>
            <a:r>
              <a:rPr lang="en-US" b="0" i="0" dirty="0">
                <a:effectLst/>
                <a:latin typeface="gg sans"/>
              </a:rPr>
              <a:t>• Managed by the organization or a third party </a:t>
            </a:r>
            <a:br>
              <a:rPr lang="en-US" b="0" i="0" dirty="0">
                <a:effectLst/>
                <a:latin typeface="gg sans"/>
              </a:rPr>
            </a:br>
            <a:r>
              <a:rPr lang="en-US" b="0" i="0" dirty="0">
                <a:effectLst/>
                <a:latin typeface="gg sans"/>
              </a:rPr>
              <a:t>• Retains high degree of control, privacy and security </a:t>
            </a:r>
            <a:br>
              <a:rPr lang="en-US" b="0" i="0" dirty="0">
                <a:effectLst/>
                <a:latin typeface="gg sans"/>
              </a:rPr>
            </a:br>
            <a:r>
              <a:rPr lang="en-US" b="1" i="0" dirty="0">
                <a:effectLst/>
                <a:latin typeface="gg sans"/>
              </a:rPr>
              <a:t>Public Cloud </a:t>
            </a:r>
            <a:br>
              <a:rPr lang="en-US" b="0" i="0" dirty="0">
                <a:effectLst/>
                <a:latin typeface="gg sans"/>
              </a:rPr>
            </a:br>
            <a:r>
              <a:rPr lang="en-US" b="0" i="0" dirty="0">
                <a:effectLst/>
                <a:latin typeface="gg sans"/>
              </a:rPr>
              <a:t>• Managed by owned and service provider </a:t>
            </a:r>
            <a:br>
              <a:rPr lang="en-US" b="0" i="0" dirty="0">
                <a:effectLst/>
                <a:latin typeface="gg sans"/>
              </a:rPr>
            </a:br>
            <a:r>
              <a:rPr lang="en-US" b="0" i="0" dirty="0">
                <a:effectLst/>
                <a:latin typeface="gg sans"/>
              </a:rPr>
              <a:t>• Made available to the general public or a large industry group </a:t>
            </a:r>
            <a:br>
              <a:rPr lang="en-US" b="0" i="0" dirty="0">
                <a:effectLst/>
                <a:latin typeface="gg sans"/>
              </a:rPr>
            </a:br>
            <a:r>
              <a:rPr lang="en-US" b="1" i="0" dirty="0">
                <a:effectLst/>
                <a:latin typeface="gg sans"/>
              </a:rPr>
              <a:t>Hybrid Cloud</a:t>
            </a:r>
            <a:br>
              <a:rPr lang="en-US" b="0" i="0" dirty="0">
                <a:effectLst/>
                <a:latin typeface="gg sans"/>
              </a:rPr>
            </a:br>
            <a:r>
              <a:rPr lang="en-US" b="0" i="0" dirty="0">
                <a:effectLst/>
                <a:latin typeface="gg sans"/>
              </a:rPr>
              <a:t> • Composition of two or more clouds (private or public) bound together by standardized or proprietary technology that enables data and application portability</a:t>
            </a:r>
            <a:endParaRPr lang="en-US" dirty="0"/>
          </a:p>
        </p:txBody>
      </p:sp>
    </p:spTree>
    <p:extLst>
      <p:ext uri="{BB962C8B-B14F-4D97-AF65-F5344CB8AC3E}">
        <p14:creationId xmlns:p14="http://schemas.microsoft.com/office/powerpoint/2010/main" val="3420972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48315-22EB-E34E-960E-1C14D91656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61" y="3249914"/>
            <a:ext cx="10577477" cy="358171"/>
          </a:xfrm>
          <a:prstGeom prst="rect">
            <a:avLst/>
          </a:prstGeom>
        </p:spPr>
      </p:pic>
    </p:spTree>
    <p:extLst>
      <p:ext uri="{BB962C8B-B14F-4D97-AF65-F5344CB8AC3E}">
        <p14:creationId xmlns:p14="http://schemas.microsoft.com/office/powerpoint/2010/main" val="4274967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7290A6-B61A-FC22-4F42-0F1E48CA2B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72" y="3246104"/>
            <a:ext cx="10569856" cy="365792"/>
          </a:xfrm>
          <a:prstGeom prst="rect">
            <a:avLst/>
          </a:prstGeom>
        </p:spPr>
      </p:pic>
    </p:spTree>
    <p:extLst>
      <p:ext uri="{BB962C8B-B14F-4D97-AF65-F5344CB8AC3E}">
        <p14:creationId xmlns:p14="http://schemas.microsoft.com/office/powerpoint/2010/main" val="24576350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4F3E3-A5C7-2871-5BD5-1CF5D819F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261" y="3234673"/>
            <a:ext cx="10577477" cy="388654"/>
          </a:xfrm>
          <a:prstGeom prst="rect">
            <a:avLst/>
          </a:prstGeom>
        </p:spPr>
      </p:pic>
    </p:spTree>
    <p:extLst>
      <p:ext uri="{BB962C8B-B14F-4D97-AF65-F5344CB8AC3E}">
        <p14:creationId xmlns:p14="http://schemas.microsoft.com/office/powerpoint/2010/main" val="2725436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DE155D-50E5-B5D6-CBD2-9A31903DD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30" y="2777433"/>
            <a:ext cx="10600339" cy="1303133"/>
          </a:xfrm>
          <a:prstGeom prst="rect">
            <a:avLst/>
          </a:prstGeom>
        </p:spPr>
      </p:pic>
    </p:spTree>
    <p:extLst>
      <p:ext uri="{BB962C8B-B14F-4D97-AF65-F5344CB8AC3E}">
        <p14:creationId xmlns:p14="http://schemas.microsoft.com/office/powerpoint/2010/main" val="90962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87D6C69B-1F14-4376-F607-70016161E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30" y="1573369"/>
            <a:ext cx="10600339" cy="3711262"/>
          </a:xfrm>
          <a:prstGeom prst="rect">
            <a:avLst/>
          </a:prstGeom>
        </p:spPr>
      </p:pic>
    </p:spTree>
    <p:extLst>
      <p:ext uri="{BB962C8B-B14F-4D97-AF65-F5344CB8AC3E}">
        <p14:creationId xmlns:p14="http://schemas.microsoft.com/office/powerpoint/2010/main" val="41215147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Description automatically generated">
            <a:extLst>
              <a:ext uri="{FF2B5EF4-FFF2-40B4-BE49-F238E27FC236}">
                <a16:creationId xmlns:a16="http://schemas.microsoft.com/office/drawing/2014/main" id="{5D84D406-12CF-AF6B-0C8D-60B8136792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692" y="963716"/>
            <a:ext cx="10554615" cy="4930567"/>
          </a:xfrm>
          <a:prstGeom prst="rect">
            <a:avLst/>
          </a:prstGeom>
        </p:spPr>
      </p:pic>
    </p:spTree>
    <p:extLst>
      <p:ext uri="{BB962C8B-B14F-4D97-AF65-F5344CB8AC3E}">
        <p14:creationId xmlns:p14="http://schemas.microsoft.com/office/powerpoint/2010/main" val="4239017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AA64EC-648D-6C18-B5E3-4F8A2D320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20" y="2933657"/>
            <a:ext cx="10607959" cy="990686"/>
          </a:xfrm>
          <a:prstGeom prst="rect">
            <a:avLst/>
          </a:prstGeom>
        </p:spPr>
      </p:pic>
    </p:spTree>
    <p:extLst>
      <p:ext uri="{BB962C8B-B14F-4D97-AF65-F5344CB8AC3E}">
        <p14:creationId xmlns:p14="http://schemas.microsoft.com/office/powerpoint/2010/main" val="3750991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screen with colorful text&#10;&#10;Description automatically generated">
            <a:extLst>
              <a:ext uri="{FF2B5EF4-FFF2-40B4-BE49-F238E27FC236}">
                <a16:creationId xmlns:a16="http://schemas.microsoft.com/office/drawing/2014/main" id="{6BACB4DF-8788-191D-73D3-BEA08191D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1" y="2495469"/>
            <a:ext cx="10592718" cy="1867062"/>
          </a:xfrm>
          <a:prstGeom prst="rect">
            <a:avLst/>
          </a:prstGeom>
        </p:spPr>
      </p:pic>
    </p:spTree>
    <p:extLst>
      <p:ext uri="{BB962C8B-B14F-4D97-AF65-F5344CB8AC3E}">
        <p14:creationId xmlns:p14="http://schemas.microsoft.com/office/powerpoint/2010/main" val="37113245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F5A049-0511-7A13-75C4-2D1072400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365" y="3238483"/>
            <a:ext cx="10501270" cy="381033"/>
          </a:xfrm>
          <a:prstGeom prst="rect">
            <a:avLst/>
          </a:prstGeom>
        </p:spPr>
      </p:pic>
    </p:spTree>
    <p:extLst>
      <p:ext uri="{BB962C8B-B14F-4D97-AF65-F5344CB8AC3E}">
        <p14:creationId xmlns:p14="http://schemas.microsoft.com/office/powerpoint/2010/main" val="23856205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BF07C0-08D5-13B8-50AC-A243EAC96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641" y="2838399"/>
            <a:ext cx="10592718" cy="1181202"/>
          </a:xfrm>
          <a:prstGeom prst="rect">
            <a:avLst/>
          </a:prstGeom>
        </p:spPr>
      </p:pic>
    </p:spTree>
    <p:extLst>
      <p:ext uri="{BB962C8B-B14F-4D97-AF65-F5344CB8AC3E}">
        <p14:creationId xmlns:p14="http://schemas.microsoft.com/office/powerpoint/2010/main" val="1032810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32A3-64BE-241C-AB4A-8C8265160F04}"/>
              </a:ext>
            </a:extLst>
          </p:cNvPr>
          <p:cNvSpPr>
            <a:spLocks noGrp="1"/>
          </p:cNvSpPr>
          <p:nvPr>
            <p:ph type="title"/>
          </p:nvPr>
        </p:nvSpPr>
        <p:spPr>
          <a:xfrm>
            <a:off x="1484311" y="685800"/>
            <a:ext cx="10018713" cy="1095375"/>
          </a:xfrm>
        </p:spPr>
        <p:txBody>
          <a:bodyPr/>
          <a:lstStyle/>
          <a:p>
            <a:r>
              <a:rPr lang="en-US" b="1" i="0" u="sng" dirty="0">
                <a:effectLst/>
                <a:latin typeface="gg sans"/>
              </a:rPr>
              <a:t>What Is Encryption ?</a:t>
            </a:r>
            <a:endParaRPr lang="en-US" b="1" u="sng" dirty="0"/>
          </a:p>
        </p:txBody>
      </p:sp>
      <p:sp>
        <p:nvSpPr>
          <p:cNvPr id="3" name="Content Placeholder 2">
            <a:extLst>
              <a:ext uri="{FF2B5EF4-FFF2-40B4-BE49-F238E27FC236}">
                <a16:creationId xmlns:a16="http://schemas.microsoft.com/office/drawing/2014/main" id="{B32072EA-86C9-A660-1879-1F7271079139}"/>
              </a:ext>
            </a:extLst>
          </p:cNvPr>
          <p:cNvSpPr>
            <a:spLocks noGrp="1"/>
          </p:cNvSpPr>
          <p:nvPr>
            <p:ph idx="1"/>
          </p:nvPr>
        </p:nvSpPr>
        <p:spPr>
          <a:xfrm>
            <a:off x="1208085" y="2466974"/>
            <a:ext cx="10018713" cy="2819401"/>
          </a:xfrm>
        </p:spPr>
        <p:txBody>
          <a:bodyPr/>
          <a:lstStyle/>
          <a:p>
            <a:r>
              <a:rPr lang="en-US" b="0" i="0" dirty="0">
                <a:effectLst/>
                <a:latin typeface="gg sans"/>
              </a:rPr>
              <a:t>• Encryption Is encoding messages or information with a key in such a way that only authorized parties can read it. </a:t>
            </a:r>
            <a:br>
              <a:rPr lang="en-US" b="0" i="0" dirty="0">
                <a:effectLst/>
                <a:latin typeface="gg sans"/>
              </a:rPr>
            </a:br>
            <a:r>
              <a:rPr lang="en-US" b="0" i="0" dirty="0">
                <a:effectLst/>
                <a:latin typeface="gg sans"/>
              </a:rPr>
              <a:t>• Used to protect data in transit.</a:t>
            </a:r>
            <a:endParaRPr lang="en-US" dirty="0"/>
          </a:p>
        </p:txBody>
      </p:sp>
    </p:spTree>
    <p:extLst>
      <p:ext uri="{BB962C8B-B14F-4D97-AF65-F5344CB8AC3E}">
        <p14:creationId xmlns:p14="http://schemas.microsoft.com/office/powerpoint/2010/main" val="4593309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B8E5A-F734-7D72-4645-042557431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882" y="3230863"/>
            <a:ext cx="10562235" cy="396274"/>
          </a:xfrm>
          <a:prstGeom prst="rect">
            <a:avLst/>
          </a:prstGeom>
        </p:spPr>
      </p:pic>
    </p:spTree>
    <p:extLst>
      <p:ext uri="{BB962C8B-B14F-4D97-AF65-F5344CB8AC3E}">
        <p14:creationId xmlns:p14="http://schemas.microsoft.com/office/powerpoint/2010/main" val="26755000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A4E710-A6B0-0E49-19EE-A193B2A19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72" y="2777433"/>
            <a:ext cx="10569856" cy="1303133"/>
          </a:xfrm>
          <a:prstGeom prst="rect">
            <a:avLst/>
          </a:prstGeom>
        </p:spPr>
      </p:pic>
    </p:spTree>
    <p:extLst>
      <p:ext uri="{BB962C8B-B14F-4D97-AF65-F5344CB8AC3E}">
        <p14:creationId xmlns:p14="http://schemas.microsoft.com/office/powerpoint/2010/main" val="1870408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with colorful text&#10;&#10;Description automatically generated">
            <a:extLst>
              <a:ext uri="{FF2B5EF4-FFF2-40B4-BE49-F238E27FC236}">
                <a16:creationId xmlns:a16="http://schemas.microsoft.com/office/drawing/2014/main" id="{794C0D88-A3B2-6C91-5C58-C47CCD521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037" y="2705037"/>
            <a:ext cx="10447925" cy="1447925"/>
          </a:xfrm>
          <a:prstGeom prst="rect">
            <a:avLst/>
          </a:prstGeom>
        </p:spPr>
      </p:pic>
    </p:spTree>
    <p:extLst>
      <p:ext uri="{BB962C8B-B14F-4D97-AF65-F5344CB8AC3E}">
        <p14:creationId xmlns:p14="http://schemas.microsoft.com/office/powerpoint/2010/main" val="668979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3078EDA5-4B6C-89DF-9608-C0774BAE8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68" y="2457366"/>
            <a:ext cx="10425063" cy="1943268"/>
          </a:xfrm>
          <a:prstGeom prst="rect">
            <a:avLst/>
          </a:prstGeom>
        </p:spPr>
      </p:pic>
    </p:spTree>
    <p:extLst>
      <p:ext uri="{BB962C8B-B14F-4D97-AF65-F5344CB8AC3E}">
        <p14:creationId xmlns:p14="http://schemas.microsoft.com/office/powerpoint/2010/main" val="295148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FE39-FD1F-F0E4-EF58-78487B4F4404}"/>
              </a:ext>
            </a:extLst>
          </p:cNvPr>
          <p:cNvSpPr>
            <a:spLocks noGrp="1"/>
          </p:cNvSpPr>
          <p:nvPr>
            <p:ph type="title"/>
          </p:nvPr>
        </p:nvSpPr>
        <p:spPr>
          <a:xfrm>
            <a:off x="1971675" y="685801"/>
            <a:ext cx="9531349" cy="1066800"/>
          </a:xfrm>
        </p:spPr>
        <p:txBody>
          <a:bodyPr/>
          <a:lstStyle/>
          <a:p>
            <a:r>
              <a:rPr lang="en-US" b="1" u="sng" dirty="0"/>
              <a:t>How It Works?</a:t>
            </a:r>
          </a:p>
        </p:txBody>
      </p:sp>
      <p:pic>
        <p:nvPicPr>
          <p:cNvPr id="5" name="Content Placeholder 4" descr="A diagram of keys and a key chain&#10;&#10;Description automatically generated">
            <a:extLst>
              <a:ext uri="{FF2B5EF4-FFF2-40B4-BE49-F238E27FC236}">
                <a16:creationId xmlns:a16="http://schemas.microsoft.com/office/drawing/2014/main" id="{141E4FAE-99BF-F595-977D-1B1B805011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6050" y="1905000"/>
            <a:ext cx="7886700" cy="393382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2719870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346</TotalTime>
  <Words>1000</Words>
  <Application>Microsoft Office PowerPoint</Application>
  <PresentationFormat>Widescreen</PresentationFormat>
  <Paragraphs>40</Paragraphs>
  <Slides>83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83</vt:i4>
      </vt:variant>
    </vt:vector>
  </HeadingPairs>
  <TitlesOfParts>
    <vt:vector size="94" baseType="lpstr">
      <vt:lpstr>Aptos</vt:lpstr>
      <vt:lpstr>Arial</vt:lpstr>
      <vt:lpstr>Cambria Math</vt:lpstr>
      <vt:lpstr>Century Gothic</vt:lpstr>
      <vt:lpstr>ElsevierGulliver</vt:lpstr>
      <vt:lpstr>gg sans</vt:lpstr>
      <vt:lpstr>inherit</vt:lpstr>
      <vt:lpstr>Roboto</vt:lpstr>
      <vt:lpstr>Times New Roman</vt:lpstr>
      <vt:lpstr>Wingdings 3</vt:lpstr>
      <vt:lpstr>Wisp</vt:lpstr>
      <vt:lpstr>PowerPoint Presentation</vt:lpstr>
      <vt:lpstr>PowerPoint Presentation</vt:lpstr>
      <vt:lpstr>Outlines</vt:lpstr>
      <vt:lpstr>What is  Telemedicine cloud Application?</vt:lpstr>
      <vt:lpstr>PowerPoint Presentation</vt:lpstr>
      <vt:lpstr>Type Of Cloud Model</vt:lpstr>
      <vt:lpstr>Cloud Model</vt:lpstr>
      <vt:lpstr>What Is Encryption ?</vt:lpstr>
      <vt:lpstr>How It Works?</vt:lpstr>
      <vt:lpstr>Problem With Traditional Encryption?</vt:lpstr>
      <vt:lpstr>Homomorphic</vt:lpstr>
      <vt:lpstr>Homomorphic Encryption</vt:lpstr>
      <vt:lpstr>Homomorphic Encryption</vt:lpstr>
      <vt:lpstr>Type of Homomorphic Encryption</vt:lpstr>
      <vt:lpstr>How It Works !</vt:lpstr>
      <vt:lpstr>How It Works !</vt:lpstr>
      <vt:lpstr>How It Works !</vt:lpstr>
      <vt:lpstr>Applications</vt:lpstr>
      <vt:lpstr>Conclusion</vt:lpstr>
      <vt:lpstr>References</vt:lpstr>
      <vt:lpstr>Client Side View </vt:lpstr>
      <vt:lpstr>Client Side </vt:lpstr>
      <vt:lpstr>Server Side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Telemedicine cloud Application?</dc:title>
  <dc:creator>poula refat</dc:creator>
  <cp:lastModifiedBy>omar nabih ali</cp:lastModifiedBy>
  <cp:revision>8</cp:revision>
  <dcterms:created xsi:type="dcterms:W3CDTF">2024-06-10T16:58:56Z</dcterms:created>
  <dcterms:modified xsi:type="dcterms:W3CDTF">2024-06-12T18:12:02Z</dcterms:modified>
</cp:coreProperties>
</file>